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embeddedFontLst>
    <p:embeddedFont>
      <p:font typeface="Garamond" panose="02020404030301010803" pitchFamily="18" charset="0"/>
      <p:regular r:id="rId9"/>
      <p:bold r:id="rId10"/>
      <p:italic r:id="rId11"/>
      <p:boldItalic r:id="rId12"/>
    </p:embeddedFont>
    <p:embeddedFont>
      <p:font typeface="Oswald" panose="00000500000000000000" pitchFamily="2" charset="0"/>
      <p:regular r:id="rId13"/>
      <p:bold r:id="rId1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9" roundtripDataSignature="AMtx7mgKJdWbVstm5tcPu8D+5IGdf2o78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7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2" Type="http://schemas.openxmlformats.org/officeDocument/2006/relationships/slide" Target="slides/slide1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23" Type="http://schemas.openxmlformats.org/officeDocument/2006/relationships/tableStyles" Target="tableStyles.xml"/><Relationship Id="rId10" Type="http://schemas.openxmlformats.org/officeDocument/2006/relationships/font" Target="fonts/font2.fntdata"/><Relationship Id="rId19" Type="http://customschemas.google.com/relationships/presentationmetadata" Target="meta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97" name="Google Shape;9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09" name="Google Shape;109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21" name="Google Shape;121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33" name="Google Shape;133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45" name="Google Shape;145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9"/>
          <p:cNvSpPr txBox="1"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9"/>
          <p:cNvSpPr txBox="1"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9"/>
          <p:cNvSpPr txBox="1">
            <a:spLocks noGrp="1"/>
          </p:cNvSpPr>
          <p:nvPr>
            <p:ph type="dt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9"/>
          <p:cNvSpPr txBox="1">
            <a:spLocks noGrp="1"/>
          </p:cNvSpPr>
          <p:nvPr>
            <p:ph type="ft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9"/>
          <p:cNvSpPr txBox="1">
            <a:spLocks noGrp="1"/>
          </p:cNvSpPr>
          <p:nvPr>
            <p:ph type="sldNum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>
            <a:spLocks noGrp="1"/>
          </p:cNvSpPr>
          <p:nvPr>
            <p:ph type="title"/>
          </p:nvPr>
        </p:nvSpPr>
        <p:spPr>
          <a:xfrm>
            <a:off x="609600" y="-47625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8"/>
          <p:cNvSpPr txBox="1">
            <a:spLocks noGrp="1"/>
          </p:cNvSpPr>
          <p:nvPr>
            <p:ph type="body" idx="1"/>
          </p:nvPr>
        </p:nvSpPr>
        <p:spPr>
          <a:xfrm rot="5400000">
            <a:off x="3580606" y="-1875631"/>
            <a:ext cx="5030788" cy="109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8"/>
          <p:cNvSpPr txBox="1">
            <a:spLocks noGrp="1"/>
          </p:cNvSpPr>
          <p:nvPr>
            <p:ph type="dt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8"/>
          <p:cNvSpPr txBox="1">
            <a:spLocks noGrp="1"/>
          </p:cNvSpPr>
          <p:nvPr>
            <p:ph type="ft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8"/>
          <p:cNvSpPr txBox="1">
            <a:spLocks noGrp="1"/>
          </p:cNvSpPr>
          <p:nvPr>
            <p:ph type="sldNum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9"/>
          <p:cNvSpPr txBox="1">
            <a:spLocks noGrp="1"/>
          </p:cNvSpPr>
          <p:nvPr>
            <p:ph type="title"/>
          </p:nvPr>
        </p:nvSpPr>
        <p:spPr>
          <a:xfrm rot="5400000">
            <a:off x="7285038" y="1828804"/>
            <a:ext cx="5851525" cy="27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9"/>
          <p:cNvSpPr txBox="1">
            <a:spLocks noGrp="1"/>
          </p:cNvSpPr>
          <p:nvPr>
            <p:ph type="body" idx="1"/>
          </p:nvPr>
        </p:nvSpPr>
        <p:spPr>
          <a:xfrm rot="5400000">
            <a:off x="1697038" y="-812796"/>
            <a:ext cx="5851525" cy="80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9"/>
          <p:cNvSpPr txBox="1">
            <a:spLocks noGrp="1"/>
          </p:cNvSpPr>
          <p:nvPr>
            <p:ph type="dt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9"/>
          <p:cNvSpPr txBox="1">
            <a:spLocks noGrp="1"/>
          </p:cNvSpPr>
          <p:nvPr>
            <p:ph type="ft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9"/>
          <p:cNvSpPr txBox="1">
            <a:spLocks noGrp="1"/>
          </p:cNvSpPr>
          <p:nvPr>
            <p:ph type="sldNum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0"/>
          <p:cNvSpPr txBox="1">
            <a:spLocks noGrp="1"/>
          </p:cNvSpPr>
          <p:nvPr>
            <p:ph type="title"/>
          </p:nvPr>
        </p:nvSpPr>
        <p:spPr>
          <a:xfrm>
            <a:off x="609600" y="-47625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0"/>
          <p:cNvSpPr txBox="1">
            <a:spLocks noGrp="1"/>
          </p:cNvSpPr>
          <p:nvPr>
            <p:ph type="body" idx="1"/>
          </p:nvPr>
        </p:nvSpPr>
        <p:spPr>
          <a:xfrm>
            <a:off x="609600" y="1095375"/>
            <a:ext cx="10972800" cy="5030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10"/>
          <p:cNvSpPr txBox="1">
            <a:spLocks noGrp="1"/>
          </p:cNvSpPr>
          <p:nvPr>
            <p:ph type="dt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0"/>
          <p:cNvSpPr txBox="1">
            <a:spLocks noGrp="1"/>
          </p:cNvSpPr>
          <p:nvPr>
            <p:ph type="ft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0"/>
          <p:cNvSpPr txBox="1">
            <a:spLocks noGrp="1"/>
          </p:cNvSpPr>
          <p:nvPr>
            <p:ph type="sldNum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1"/>
          <p:cNvSpPr txBox="1">
            <a:spLocks noGrp="1"/>
          </p:cNvSpPr>
          <p:nvPr>
            <p:ph type="title"/>
          </p:nvPr>
        </p:nvSpPr>
        <p:spPr>
          <a:xfrm>
            <a:off x="963084" y="4406903"/>
            <a:ext cx="103632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cap="none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1"/>
          <p:cNvSpPr txBox="1"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11"/>
          <p:cNvSpPr txBox="1">
            <a:spLocks noGrp="1"/>
          </p:cNvSpPr>
          <p:nvPr>
            <p:ph type="dt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1"/>
          <p:cNvSpPr txBox="1">
            <a:spLocks noGrp="1"/>
          </p:cNvSpPr>
          <p:nvPr>
            <p:ph type="ft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1"/>
          <p:cNvSpPr txBox="1">
            <a:spLocks noGrp="1"/>
          </p:cNvSpPr>
          <p:nvPr>
            <p:ph type="sldNum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2"/>
          <p:cNvSpPr txBox="1">
            <a:spLocks noGrp="1"/>
          </p:cNvSpPr>
          <p:nvPr>
            <p:ph type="title"/>
          </p:nvPr>
        </p:nvSpPr>
        <p:spPr>
          <a:xfrm>
            <a:off x="609600" y="-47625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2"/>
          <p:cNvSpPr txBox="1">
            <a:spLocks noGrp="1"/>
          </p:cNvSpPr>
          <p:nvPr>
            <p:ph type="body" idx="1"/>
          </p:nvPr>
        </p:nvSpPr>
        <p:spPr>
          <a:xfrm>
            <a:off x="609600" y="1600203"/>
            <a:ext cx="5384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12"/>
          <p:cNvSpPr txBox="1">
            <a:spLocks noGrp="1"/>
          </p:cNvSpPr>
          <p:nvPr>
            <p:ph type="body" idx="2"/>
          </p:nvPr>
        </p:nvSpPr>
        <p:spPr>
          <a:xfrm>
            <a:off x="6197600" y="1600203"/>
            <a:ext cx="5384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12"/>
          <p:cNvSpPr txBox="1">
            <a:spLocks noGrp="1"/>
          </p:cNvSpPr>
          <p:nvPr>
            <p:ph type="dt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2"/>
          <p:cNvSpPr txBox="1">
            <a:spLocks noGrp="1"/>
          </p:cNvSpPr>
          <p:nvPr>
            <p:ph type="ft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2"/>
          <p:cNvSpPr txBox="1">
            <a:spLocks noGrp="1"/>
          </p:cNvSpPr>
          <p:nvPr>
            <p:ph type="sldNum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3"/>
          <p:cNvSpPr txBox="1">
            <a:spLocks noGrp="1"/>
          </p:cNvSpPr>
          <p:nvPr>
            <p:ph type="title"/>
          </p:nvPr>
        </p:nvSpPr>
        <p:spPr>
          <a:xfrm>
            <a:off x="609600" y="-47625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3"/>
          <p:cNvSpPr txBox="1"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13"/>
          <p:cNvSpPr txBox="1">
            <a:spLocks noGrp="1"/>
          </p:cNvSpPr>
          <p:nvPr>
            <p:ph type="body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13"/>
          <p:cNvSpPr txBox="1">
            <a:spLocks noGrp="1"/>
          </p:cNvSpPr>
          <p:nvPr>
            <p:ph type="body" idx="3"/>
          </p:nvPr>
        </p:nvSpPr>
        <p:spPr>
          <a:xfrm>
            <a:off x="6193369" y="1535113"/>
            <a:ext cx="5389033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13"/>
          <p:cNvSpPr txBox="1">
            <a:spLocks noGrp="1"/>
          </p:cNvSpPr>
          <p:nvPr>
            <p:ph type="body" idx="4"/>
          </p:nvPr>
        </p:nvSpPr>
        <p:spPr>
          <a:xfrm>
            <a:off x="6193369" y="2174875"/>
            <a:ext cx="5389033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13"/>
          <p:cNvSpPr txBox="1">
            <a:spLocks noGrp="1"/>
          </p:cNvSpPr>
          <p:nvPr>
            <p:ph type="dt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3"/>
          <p:cNvSpPr txBox="1">
            <a:spLocks noGrp="1"/>
          </p:cNvSpPr>
          <p:nvPr>
            <p:ph type="ft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3"/>
          <p:cNvSpPr txBox="1">
            <a:spLocks noGrp="1"/>
          </p:cNvSpPr>
          <p:nvPr>
            <p:ph type="sldNum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4"/>
          <p:cNvSpPr txBox="1">
            <a:spLocks noGrp="1"/>
          </p:cNvSpPr>
          <p:nvPr>
            <p:ph type="title"/>
          </p:nvPr>
        </p:nvSpPr>
        <p:spPr>
          <a:xfrm>
            <a:off x="609600" y="-47625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4"/>
          <p:cNvSpPr txBox="1">
            <a:spLocks noGrp="1"/>
          </p:cNvSpPr>
          <p:nvPr>
            <p:ph type="dt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4"/>
          <p:cNvSpPr txBox="1">
            <a:spLocks noGrp="1"/>
          </p:cNvSpPr>
          <p:nvPr>
            <p:ph type="ft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4"/>
          <p:cNvSpPr txBox="1">
            <a:spLocks noGrp="1"/>
          </p:cNvSpPr>
          <p:nvPr>
            <p:ph type="sldNum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>
            <a:spLocks noGrp="1"/>
          </p:cNvSpPr>
          <p:nvPr>
            <p:ph type="dt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5"/>
          <p:cNvSpPr txBox="1">
            <a:spLocks noGrp="1"/>
          </p:cNvSpPr>
          <p:nvPr>
            <p:ph type="ft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5"/>
          <p:cNvSpPr txBox="1">
            <a:spLocks noGrp="1"/>
          </p:cNvSpPr>
          <p:nvPr>
            <p:ph type="sldNum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6"/>
          <p:cNvSpPr txBox="1">
            <a:spLocks noGrp="1"/>
          </p:cNvSpPr>
          <p:nvPr>
            <p:ph type="title"/>
          </p:nvPr>
        </p:nvSpPr>
        <p:spPr>
          <a:xfrm>
            <a:off x="609602" y="273050"/>
            <a:ext cx="4011084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6"/>
          <p:cNvSpPr txBox="1">
            <a:spLocks noGrp="1"/>
          </p:cNvSpPr>
          <p:nvPr>
            <p:ph type="body" idx="1"/>
          </p:nvPr>
        </p:nvSpPr>
        <p:spPr>
          <a:xfrm>
            <a:off x="4766733" y="273053"/>
            <a:ext cx="6815667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16"/>
          <p:cNvSpPr txBox="1">
            <a:spLocks noGrp="1"/>
          </p:cNvSpPr>
          <p:nvPr>
            <p:ph type="body" idx="2"/>
          </p:nvPr>
        </p:nvSpPr>
        <p:spPr>
          <a:xfrm>
            <a:off x="609602" y="1435103"/>
            <a:ext cx="4011084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2" name="Google Shape;62;p16"/>
          <p:cNvSpPr txBox="1">
            <a:spLocks noGrp="1"/>
          </p:cNvSpPr>
          <p:nvPr>
            <p:ph type="dt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6"/>
          <p:cNvSpPr txBox="1">
            <a:spLocks noGrp="1"/>
          </p:cNvSpPr>
          <p:nvPr>
            <p:ph type="ft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6"/>
          <p:cNvSpPr txBox="1">
            <a:spLocks noGrp="1"/>
          </p:cNvSpPr>
          <p:nvPr>
            <p:ph type="sldNum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7"/>
          <p:cNvSpPr>
            <a:spLocks noGrp="1"/>
          </p:cNvSpPr>
          <p:nvPr>
            <p:ph type="pic" idx="2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7"/>
          <p:cNvSpPr txBox="1">
            <a:spLocks noGrp="1"/>
          </p:cNvSpPr>
          <p:nvPr>
            <p:ph type="body" idx="1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9" name="Google Shape;69;p17"/>
          <p:cNvSpPr txBox="1">
            <a:spLocks noGrp="1"/>
          </p:cNvSpPr>
          <p:nvPr>
            <p:ph type="dt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7"/>
          <p:cNvSpPr txBox="1">
            <a:spLocks noGrp="1"/>
          </p:cNvSpPr>
          <p:nvPr>
            <p:ph type="ft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7"/>
          <p:cNvSpPr txBox="1">
            <a:spLocks noGrp="1"/>
          </p:cNvSpPr>
          <p:nvPr>
            <p:ph type="sldNum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8"/>
          <p:cNvSpPr txBox="1">
            <a:spLocks noGrp="1"/>
          </p:cNvSpPr>
          <p:nvPr>
            <p:ph type="title"/>
          </p:nvPr>
        </p:nvSpPr>
        <p:spPr>
          <a:xfrm>
            <a:off x="609600" y="-47625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1" name="Google Shape;11;p8"/>
          <p:cNvSpPr txBox="1">
            <a:spLocks noGrp="1"/>
          </p:cNvSpPr>
          <p:nvPr>
            <p:ph type="body" idx="1"/>
          </p:nvPr>
        </p:nvSpPr>
        <p:spPr>
          <a:xfrm>
            <a:off x="609600" y="1095375"/>
            <a:ext cx="10972800" cy="5030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8"/>
          <p:cNvSpPr txBox="1">
            <a:spLocks noGrp="1"/>
          </p:cNvSpPr>
          <p:nvPr>
            <p:ph type="dt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8"/>
          <p:cNvSpPr txBox="1">
            <a:spLocks noGrp="1"/>
          </p:cNvSpPr>
          <p:nvPr>
            <p:ph type="ft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8"/>
          <p:cNvSpPr txBox="1">
            <a:spLocks noGrp="1"/>
          </p:cNvSpPr>
          <p:nvPr>
            <p:ph type="sldNum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1.png"/><Relationship Id="rId18" Type="http://schemas.openxmlformats.org/officeDocument/2006/relationships/image" Target="../media/image16.jpg"/><Relationship Id="rId3" Type="http://schemas.openxmlformats.org/officeDocument/2006/relationships/image" Target="../media/image1.png"/><Relationship Id="rId21" Type="http://schemas.openxmlformats.org/officeDocument/2006/relationships/image" Target="../media/image19.png"/><Relationship Id="rId7" Type="http://schemas.microsoft.com/office/2007/relationships/hdphoto" Target="../media/hdphoto1.wdp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4.png"/><Relationship Id="rId20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microsoft.com/office/2007/relationships/hdphoto" Target="../media/hdphoto2.wdp"/><Relationship Id="rId5" Type="http://schemas.openxmlformats.org/officeDocument/2006/relationships/image" Target="../media/image5.png"/><Relationship Id="rId15" Type="http://schemas.openxmlformats.org/officeDocument/2006/relationships/image" Target="../media/image13.png"/><Relationship Id="rId23" Type="http://schemas.openxmlformats.org/officeDocument/2006/relationships/image" Target="../media/image21.png"/><Relationship Id="rId10" Type="http://schemas.openxmlformats.org/officeDocument/2006/relationships/image" Target="../media/image9.png"/><Relationship Id="rId19" Type="http://schemas.openxmlformats.org/officeDocument/2006/relationships/image" Target="../media/image17.png"/><Relationship Id="rId4" Type="http://schemas.openxmlformats.org/officeDocument/2006/relationships/image" Target="../media/image4.png"/><Relationship Id="rId9" Type="http://schemas.openxmlformats.org/officeDocument/2006/relationships/image" Target="../media/image8.png"/><Relationship Id="rId14" Type="http://schemas.openxmlformats.org/officeDocument/2006/relationships/image" Target="../media/image12.png"/><Relationship Id="rId22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3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"/>
          <p:cNvSpPr/>
          <p:nvPr/>
        </p:nvSpPr>
        <p:spPr>
          <a:xfrm>
            <a:off x="5857980" y="683833"/>
            <a:ext cx="4638605" cy="5154967"/>
          </a:xfrm>
          <a:custGeom>
            <a:avLst/>
            <a:gdLst/>
            <a:ahLst/>
            <a:cxnLst/>
            <a:rect l="l" t="t" r="r" b="b"/>
            <a:pathLst>
              <a:path w="6184806" h="5154967" extrusionOk="0">
                <a:moveTo>
                  <a:pt x="363179" y="3125191"/>
                </a:moveTo>
                <a:cubicBezTo>
                  <a:pt x="363179" y="3125191"/>
                  <a:pt x="363179" y="3125191"/>
                  <a:pt x="898270" y="3125191"/>
                </a:cubicBezTo>
                <a:cubicBezTo>
                  <a:pt x="931786" y="3125191"/>
                  <a:pt x="964145" y="3143614"/>
                  <a:pt x="980326" y="3173551"/>
                </a:cubicBezTo>
                <a:cubicBezTo>
                  <a:pt x="980326" y="3173551"/>
                  <a:pt x="980326" y="3173551"/>
                  <a:pt x="1248448" y="3635277"/>
                </a:cubicBezTo>
                <a:cubicBezTo>
                  <a:pt x="1265784" y="3664063"/>
                  <a:pt x="1265784" y="3700909"/>
                  <a:pt x="1248448" y="3729695"/>
                </a:cubicBezTo>
                <a:cubicBezTo>
                  <a:pt x="1248448" y="3729695"/>
                  <a:pt x="1248448" y="3729695"/>
                  <a:pt x="980326" y="4191421"/>
                </a:cubicBezTo>
                <a:cubicBezTo>
                  <a:pt x="964145" y="4221358"/>
                  <a:pt x="931786" y="4239781"/>
                  <a:pt x="898270" y="4239781"/>
                </a:cubicBezTo>
                <a:cubicBezTo>
                  <a:pt x="898270" y="4239781"/>
                  <a:pt x="898270" y="4239781"/>
                  <a:pt x="363179" y="4239781"/>
                </a:cubicBezTo>
                <a:cubicBezTo>
                  <a:pt x="328508" y="4239781"/>
                  <a:pt x="297305" y="4221358"/>
                  <a:pt x="279969" y="4191421"/>
                </a:cubicBezTo>
                <a:cubicBezTo>
                  <a:pt x="279969" y="4191421"/>
                  <a:pt x="279969" y="4191421"/>
                  <a:pt x="13002" y="3729695"/>
                </a:cubicBezTo>
                <a:cubicBezTo>
                  <a:pt x="-4334" y="3700909"/>
                  <a:pt x="-4334" y="3664063"/>
                  <a:pt x="13002" y="3635277"/>
                </a:cubicBezTo>
                <a:cubicBezTo>
                  <a:pt x="13002" y="3635277"/>
                  <a:pt x="13002" y="3635277"/>
                  <a:pt x="279969" y="3173551"/>
                </a:cubicBezTo>
                <a:cubicBezTo>
                  <a:pt x="297305" y="3143614"/>
                  <a:pt x="328508" y="3125191"/>
                  <a:pt x="363179" y="3125191"/>
                </a:cubicBezTo>
                <a:close/>
                <a:moveTo>
                  <a:pt x="2489721" y="570035"/>
                </a:moveTo>
                <a:cubicBezTo>
                  <a:pt x="2489721" y="570035"/>
                  <a:pt x="2489721" y="570035"/>
                  <a:pt x="2764862" y="570035"/>
                </a:cubicBezTo>
                <a:lnTo>
                  <a:pt x="2796959" y="570035"/>
                </a:lnTo>
                <a:lnTo>
                  <a:pt x="2827587" y="622777"/>
                </a:lnTo>
                <a:cubicBezTo>
                  <a:pt x="2870233" y="696217"/>
                  <a:pt x="2919858" y="781675"/>
                  <a:pt x="2977604" y="881117"/>
                </a:cubicBezTo>
                <a:cubicBezTo>
                  <a:pt x="3004153" y="925204"/>
                  <a:pt x="3004153" y="981634"/>
                  <a:pt x="2977604" y="1025720"/>
                </a:cubicBezTo>
                <a:cubicBezTo>
                  <a:pt x="2977604" y="1025720"/>
                  <a:pt x="2977604" y="1025720"/>
                  <a:pt x="2566968" y="1732863"/>
                </a:cubicBezTo>
                <a:cubicBezTo>
                  <a:pt x="2542188" y="1778712"/>
                  <a:pt x="2492629" y="1806927"/>
                  <a:pt x="2441299" y="1806927"/>
                </a:cubicBezTo>
                <a:cubicBezTo>
                  <a:pt x="2441299" y="1806927"/>
                  <a:pt x="2441299" y="1806927"/>
                  <a:pt x="1621798" y="1806927"/>
                </a:cubicBezTo>
                <a:cubicBezTo>
                  <a:pt x="1608523" y="1806927"/>
                  <a:pt x="1595580" y="1805163"/>
                  <a:pt x="1583218" y="1801802"/>
                </a:cubicBezTo>
                <a:lnTo>
                  <a:pt x="1556683" y="1790677"/>
                </a:lnTo>
                <a:lnTo>
                  <a:pt x="1572899" y="1762630"/>
                </a:lnTo>
                <a:cubicBezTo>
                  <a:pt x="1719523" y="1509042"/>
                  <a:pt x="1907201" y="1184448"/>
                  <a:pt x="2147429" y="768968"/>
                </a:cubicBezTo>
                <a:cubicBezTo>
                  <a:pt x="2218739" y="645819"/>
                  <a:pt x="2347099" y="570035"/>
                  <a:pt x="2489721" y="570035"/>
                </a:cubicBezTo>
                <a:close/>
                <a:moveTo>
                  <a:pt x="1573268" y="0"/>
                </a:moveTo>
                <a:cubicBezTo>
                  <a:pt x="1573268" y="0"/>
                  <a:pt x="1573268" y="0"/>
                  <a:pt x="2497662" y="0"/>
                </a:cubicBezTo>
                <a:cubicBezTo>
                  <a:pt x="2555561" y="0"/>
                  <a:pt x="2611463" y="31828"/>
                  <a:pt x="2639415" y="83546"/>
                </a:cubicBezTo>
                <a:cubicBezTo>
                  <a:pt x="2639415" y="83546"/>
                  <a:pt x="2639415" y="83546"/>
                  <a:pt x="2887862" y="511387"/>
                </a:cubicBezTo>
                <a:lnTo>
                  <a:pt x="2915928" y="559720"/>
                </a:lnTo>
                <a:lnTo>
                  <a:pt x="2893844" y="559720"/>
                </a:lnTo>
                <a:lnTo>
                  <a:pt x="2789466" y="559720"/>
                </a:lnTo>
                <a:lnTo>
                  <a:pt x="2744122" y="481634"/>
                </a:lnTo>
                <a:cubicBezTo>
                  <a:pt x="2570885" y="183309"/>
                  <a:pt x="2570885" y="183309"/>
                  <a:pt x="2570885" y="183309"/>
                </a:cubicBezTo>
                <a:cubicBezTo>
                  <a:pt x="2546104" y="137459"/>
                  <a:pt x="2496545" y="109243"/>
                  <a:pt x="2445216" y="109243"/>
                </a:cubicBezTo>
                <a:cubicBezTo>
                  <a:pt x="1625714" y="109243"/>
                  <a:pt x="1625714" y="109243"/>
                  <a:pt x="1625714" y="109243"/>
                </a:cubicBezTo>
                <a:cubicBezTo>
                  <a:pt x="1572615" y="109243"/>
                  <a:pt x="1524825" y="137459"/>
                  <a:pt x="1498276" y="183309"/>
                </a:cubicBezTo>
                <a:cubicBezTo>
                  <a:pt x="1089410" y="890450"/>
                  <a:pt x="1089410" y="890450"/>
                  <a:pt x="1089410" y="890450"/>
                </a:cubicBezTo>
                <a:cubicBezTo>
                  <a:pt x="1062860" y="934537"/>
                  <a:pt x="1062860" y="990967"/>
                  <a:pt x="1089410" y="1035054"/>
                </a:cubicBezTo>
                <a:cubicBezTo>
                  <a:pt x="1498276" y="1742196"/>
                  <a:pt x="1498276" y="1742196"/>
                  <a:pt x="1498276" y="1742196"/>
                </a:cubicBezTo>
                <a:cubicBezTo>
                  <a:pt x="1511551" y="1765121"/>
                  <a:pt x="1530135" y="1783637"/>
                  <a:pt x="1552039" y="1796422"/>
                </a:cubicBezTo>
                <a:lnTo>
                  <a:pt x="1558260" y="1799029"/>
                </a:lnTo>
                <a:lnTo>
                  <a:pt x="1524911" y="1856707"/>
                </a:lnTo>
                <a:lnTo>
                  <a:pt x="1500108" y="1899604"/>
                </a:lnTo>
                <a:lnTo>
                  <a:pt x="1525834" y="1910390"/>
                </a:lnTo>
                <a:cubicBezTo>
                  <a:pt x="1539779" y="1914181"/>
                  <a:pt x="1554378" y="1916170"/>
                  <a:pt x="1569352" y="1916170"/>
                </a:cubicBezTo>
                <a:cubicBezTo>
                  <a:pt x="2493745" y="1916170"/>
                  <a:pt x="2493745" y="1916170"/>
                  <a:pt x="2493745" y="1916170"/>
                </a:cubicBezTo>
                <a:cubicBezTo>
                  <a:pt x="2551645" y="1916170"/>
                  <a:pt x="2607546" y="1884345"/>
                  <a:pt x="2635498" y="1832627"/>
                </a:cubicBezTo>
                <a:cubicBezTo>
                  <a:pt x="3098693" y="1034974"/>
                  <a:pt x="3098693" y="1034974"/>
                  <a:pt x="3098693" y="1034974"/>
                </a:cubicBezTo>
                <a:cubicBezTo>
                  <a:pt x="3128641" y="985246"/>
                  <a:pt x="3128641" y="921593"/>
                  <a:pt x="3098693" y="871863"/>
                </a:cubicBezTo>
                <a:cubicBezTo>
                  <a:pt x="3040794" y="772157"/>
                  <a:pt x="2990132" y="684914"/>
                  <a:pt x="2945803" y="608576"/>
                </a:cubicBezTo>
                <a:lnTo>
                  <a:pt x="2923422" y="570035"/>
                </a:lnTo>
                <a:lnTo>
                  <a:pt x="3027104" y="570035"/>
                </a:lnTo>
                <a:cubicBezTo>
                  <a:pt x="3349535" y="570035"/>
                  <a:pt x="3865424" y="570035"/>
                  <a:pt x="4690846" y="570035"/>
                </a:cubicBezTo>
                <a:cubicBezTo>
                  <a:pt x="4828714" y="570035"/>
                  <a:pt x="4961827" y="645819"/>
                  <a:pt x="5028384" y="768968"/>
                </a:cubicBezTo>
                <a:cubicBezTo>
                  <a:pt x="5028384" y="768968"/>
                  <a:pt x="5028384" y="768968"/>
                  <a:pt x="6131323" y="2668304"/>
                </a:cubicBezTo>
                <a:cubicBezTo>
                  <a:pt x="6202634" y="2786717"/>
                  <a:pt x="6202634" y="2938285"/>
                  <a:pt x="6131323" y="3056698"/>
                </a:cubicBezTo>
                <a:cubicBezTo>
                  <a:pt x="6131323" y="3056698"/>
                  <a:pt x="6131323" y="3056698"/>
                  <a:pt x="5028384" y="4956035"/>
                </a:cubicBezTo>
                <a:cubicBezTo>
                  <a:pt x="4961827" y="5079184"/>
                  <a:pt x="4828714" y="5154967"/>
                  <a:pt x="4690846" y="5154967"/>
                </a:cubicBezTo>
                <a:cubicBezTo>
                  <a:pt x="4690846" y="5154967"/>
                  <a:pt x="4690846" y="5154967"/>
                  <a:pt x="2489721" y="5154967"/>
                </a:cubicBezTo>
                <a:cubicBezTo>
                  <a:pt x="2347099" y="5154967"/>
                  <a:pt x="2218739" y="5079184"/>
                  <a:pt x="2147429" y="4956035"/>
                </a:cubicBezTo>
                <a:cubicBezTo>
                  <a:pt x="2147429" y="4956035"/>
                  <a:pt x="2147429" y="4956035"/>
                  <a:pt x="1049243" y="3056698"/>
                </a:cubicBezTo>
                <a:cubicBezTo>
                  <a:pt x="977932" y="2938285"/>
                  <a:pt x="977932" y="2786717"/>
                  <a:pt x="1049243" y="2668304"/>
                </a:cubicBezTo>
                <a:cubicBezTo>
                  <a:pt x="1049243" y="2668304"/>
                  <a:pt x="1049243" y="2668304"/>
                  <a:pt x="1457007" y="1963067"/>
                </a:cubicBezTo>
                <a:lnTo>
                  <a:pt x="1491373" y="1903634"/>
                </a:lnTo>
                <a:lnTo>
                  <a:pt x="1490164" y="1903127"/>
                </a:lnTo>
                <a:cubicBezTo>
                  <a:pt x="1465456" y="1888705"/>
                  <a:pt x="1444493" y="1867820"/>
                  <a:pt x="1429519" y="1841960"/>
                </a:cubicBezTo>
                <a:cubicBezTo>
                  <a:pt x="1429519" y="1841960"/>
                  <a:pt x="1429519" y="1841960"/>
                  <a:pt x="968320" y="1044307"/>
                </a:cubicBezTo>
                <a:cubicBezTo>
                  <a:pt x="938371" y="994579"/>
                  <a:pt x="938371" y="930926"/>
                  <a:pt x="968320" y="881196"/>
                </a:cubicBezTo>
                <a:cubicBezTo>
                  <a:pt x="968320" y="881196"/>
                  <a:pt x="968320" y="881196"/>
                  <a:pt x="1429519" y="83546"/>
                </a:cubicBezTo>
                <a:cubicBezTo>
                  <a:pt x="1459466" y="31828"/>
                  <a:pt x="1513373" y="0"/>
                  <a:pt x="1573268" y="0"/>
                </a:cubicBezTo>
                <a:close/>
              </a:path>
            </a:pathLst>
          </a:custGeom>
          <a:solidFill>
            <a:srgbClr val="7F7F7F">
              <a:alpha val="1490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1"/>
          <p:cNvSpPr txBox="1">
            <a:spLocks noGrp="1"/>
          </p:cNvSpPr>
          <p:nvPr>
            <p:ph type="subTitle" idx="1"/>
          </p:nvPr>
        </p:nvSpPr>
        <p:spPr>
          <a:xfrm>
            <a:off x="1111561" y="531214"/>
            <a:ext cx="85344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</a:pPr>
            <a:endParaRPr b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TITLE PAGE</a:t>
            </a:r>
            <a:endParaRPr b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2" name="Google Shape;92;p1"/>
          <p:cNvSpPr txBox="1">
            <a:spLocks noGrp="1"/>
          </p:cNvSpPr>
          <p:nvPr>
            <p:ph type="ctrTitle"/>
          </p:nvPr>
        </p:nvSpPr>
        <p:spPr>
          <a:xfrm>
            <a:off x="411375" y="-303450"/>
            <a:ext cx="10363200" cy="20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rPr>
              <a:t>SMART INDIA HACKATHON 2024</a:t>
            </a:r>
            <a:endParaRPr sz="4000" b="1" dirty="0">
              <a:solidFill>
                <a:schemeClr val="dk2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93" name="Google Shape;93;p1"/>
          <p:cNvSpPr txBox="1"/>
          <p:nvPr/>
        </p:nvSpPr>
        <p:spPr>
          <a:xfrm>
            <a:off x="254749" y="1657710"/>
            <a:ext cx="5613206" cy="5016718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45700" rIns="91425" bIns="45700" anchor="t" anchorCtr="0">
            <a:spAutoFit/>
          </a:bodyPr>
          <a:lstStyle/>
          <a:p>
            <a:pPr marL="311150" marR="0" lvl="0" indent="-28575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Problem Statement ID – </a:t>
            </a:r>
            <a:r>
              <a:rPr lang="en-US" sz="2000" b="1" dirty="0">
                <a:solidFill>
                  <a:schemeClr val="dk1"/>
                </a:solidFill>
              </a:rPr>
              <a:t>SIH1658</a:t>
            </a:r>
            <a:endParaRPr sz="2000" b="1" dirty="0">
              <a:solidFill>
                <a:schemeClr val="dk1"/>
              </a:solidFill>
            </a:endParaRPr>
          </a:p>
          <a:p>
            <a:pPr marL="285750" marR="0" lvl="0" indent="-26035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Problem</a:t>
            </a:r>
            <a:r>
              <a:rPr lang="en-US" sz="2000" b="1" dirty="0">
                <a:solidFill>
                  <a:schemeClr val="dk1"/>
                </a:solidFill>
              </a:rPr>
              <a:t> </a:t>
            </a:r>
            <a:r>
              <a:rPr lang="en-US" sz="20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Statement Title- Development of a</a:t>
            </a:r>
            <a:r>
              <a:rPr lang="en-US" sz="2000" b="1" dirty="0">
                <a:solidFill>
                  <a:schemeClr val="dk1"/>
                </a:solidFill>
              </a:rPr>
              <a:t> </a:t>
            </a:r>
            <a:r>
              <a:rPr lang="en-US" sz="20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versatile and fast algorithm</a:t>
            </a:r>
            <a:r>
              <a:rPr lang="en-US" sz="2000" b="1" dirty="0">
                <a:solidFill>
                  <a:schemeClr val="dk1"/>
                </a:solidFill>
              </a:rPr>
              <a:t> for the optimal ship routing</a:t>
            </a:r>
            <a:endParaRPr sz="1000" dirty="0"/>
          </a:p>
          <a:p>
            <a:pPr marL="285750" marR="0" lvl="0" indent="-26035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Theme- Transportation and Logistics</a:t>
            </a:r>
            <a:endParaRPr sz="1000" dirty="0"/>
          </a:p>
          <a:p>
            <a:pPr marL="285750" marR="0" lvl="0" indent="-26035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PS Category- Software</a:t>
            </a:r>
            <a:endParaRPr lang="en-US" sz="2000" b="1" dirty="0">
              <a:solidFill>
                <a:schemeClr val="dk1"/>
              </a:solidFill>
            </a:endParaRPr>
          </a:p>
          <a:p>
            <a:pPr marL="285750" marR="0" lvl="0" indent="-26035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Team ID - </a:t>
            </a:r>
            <a:r>
              <a:rPr lang="en-US" sz="2000" b="1" dirty="0">
                <a:latin typeface="Arial"/>
                <a:ea typeface="Arial"/>
                <a:cs typeface="Arial"/>
              </a:rPr>
              <a:t>28349</a:t>
            </a:r>
            <a:endParaRPr sz="1000" dirty="0"/>
          </a:p>
          <a:p>
            <a:pPr marL="285750" marR="0" lvl="0" indent="-26035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Team Name</a:t>
            </a:r>
            <a:r>
              <a:rPr lang="en-US" sz="2000" b="1" dirty="0">
                <a:solidFill>
                  <a:schemeClr val="dk1"/>
                </a:solidFill>
              </a:rPr>
              <a:t> – Human Cyborgs</a:t>
            </a:r>
            <a:endParaRPr sz="20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4" name="Google Shape;94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74006" y="0"/>
            <a:ext cx="2246575" cy="114907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B643E04-715E-DA97-744C-75AA6713BD42}"/>
              </a:ext>
            </a:extLst>
          </p:cNvPr>
          <p:cNvSpPr txBox="1"/>
          <p:nvPr/>
        </p:nvSpPr>
        <p:spPr>
          <a:xfrm>
            <a:off x="6096000" y="1677215"/>
            <a:ext cx="5467109" cy="480131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800" b="1" u="sng" dirty="0">
                <a:solidFill>
                  <a:schemeClr val="dk2"/>
                </a:solidFill>
              </a:rPr>
              <a:t>PROPOSED SOLUTION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We have developed a Deep Learning Model which has </a:t>
            </a:r>
            <a:r>
              <a:rPr lang="en-US" sz="1800" b="1" dirty="0">
                <a:solidFill>
                  <a:schemeClr val="tx1"/>
                </a:solidFill>
              </a:rPr>
              <a:t>less Time Complexity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This Model takes real time data through </a:t>
            </a:r>
            <a:r>
              <a:rPr lang="en-US" sz="1800" b="1" dirty="0">
                <a:solidFill>
                  <a:schemeClr val="tx1"/>
                </a:solidFill>
              </a:rPr>
              <a:t>API for weather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The Web-app consumes a very less </a:t>
            </a:r>
            <a:r>
              <a:rPr lang="en-US" sz="1800" b="1" dirty="0">
                <a:solidFill>
                  <a:schemeClr val="tx1"/>
                </a:solidFill>
              </a:rPr>
              <a:t>space complexity of only 2 GB.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It’s a </a:t>
            </a:r>
            <a:r>
              <a:rPr lang="en-US" sz="1800" b="1" dirty="0">
                <a:solidFill>
                  <a:schemeClr val="tx1"/>
                </a:solidFill>
              </a:rPr>
              <a:t>fast running DL model </a:t>
            </a:r>
            <a:r>
              <a:rPr lang="en-US" sz="1800" dirty="0">
                <a:solidFill>
                  <a:schemeClr val="tx1"/>
                </a:solidFill>
              </a:rPr>
              <a:t>with ease access to people with zero knowledge of Machine Learning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It shows the optimal route depending on the </a:t>
            </a:r>
            <a:r>
              <a:rPr lang="en-US" sz="1800" b="1" dirty="0">
                <a:solidFill>
                  <a:schemeClr val="tx1"/>
                </a:solidFill>
              </a:rPr>
              <a:t>type of cargo too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Depending on the type of cargo, vessel type and distance it </a:t>
            </a:r>
            <a:r>
              <a:rPr lang="en-US" sz="1800" b="1" dirty="0">
                <a:solidFill>
                  <a:schemeClr val="tx1"/>
                </a:solidFill>
              </a:rPr>
              <a:t>displays the fuel requirement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tx1"/>
                </a:solidFill>
              </a:rPr>
              <a:t>It displays the coordinates of the route </a:t>
            </a:r>
            <a:r>
              <a:rPr lang="en-US" sz="1800" dirty="0">
                <a:solidFill>
                  <a:schemeClr val="tx1"/>
                </a:solidFill>
              </a:rPr>
              <a:t>to be followed in case of navigation compass failure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"/>
          <p:cNvSpPr/>
          <p:nvPr/>
        </p:nvSpPr>
        <p:spPr>
          <a:xfrm>
            <a:off x="0" y="6817751"/>
            <a:ext cx="12191999" cy="503238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dist="23000" dir="5400000" rotWithShape="0">
              <a:srgbClr val="80808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95373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2"/>
          <p:cNvSpPr txBox="1">
            <a:spLocks noGrp="1"/>
          </p:cNvSpPr>
          <p:nvPr>
            <p:ph type="title"/>
          </p:nvPr>
        </p:nvSpPr>
        <p:spPr>
          <a:xfrm>
            <a:off x="2576660" y="-495750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2800" b="1" dirty="0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2800" b="1" dirty="0">
                <a:latin typeface="Times New Roman"/>
                <a:ea typeface="Times New Roman"/>
                <a:cs typeface="Times New Roman"/>
                <a:sym typeface="Times New Roman"/>
              </a:rPr>
              <a:t>SRO(Ship Route Optimizer)</a:t>
            </a:r>
            <a:endParaRPr sz="3600" dirty="0"/>
          </a:p>
        </p:txBody>
      </p:sp>
      <p:sp>
        <p:nvSpPr>
          <p:cNvPr id="103" name="Google Shape;103;p2"/>
          <p:cNvSpPr txBox="1">
            <a:spLocks noGrp="1"/>
          </p:cNvSpPr>
          <p:nvPr>
            <p:ph type="sldNum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b="1">
                <a:solidFill>
                  <a:schemeClr val="lt1"/>
                </a:solidFill>
              </a:rPr>
              <a:t>2</a:t>
            </a:fld>
            <a:endParaRPr b="1">
              <a:solidFill>
                <a:schemeClr val="lt1"/>
              </a:solidFill>
            </a:endParaRPr>
          </a:p>
        </p:txBody>
      </p:sp>
      <p:sp>
        <p:nvSpPr>
          <p:cNvPr id="104" name="Google Shape;104;p2"/>
          <p:cNvSpPr txBox="1">
            <a:spLocks noGrp="1"/>
          </p:cNvSpPr>
          <p:nvPr>
            <p:ph type="ftr" idx="11"/>
          </p:nvPr>
        </p:nvSpPr>
        <p:spPr>
          <a:xfrm>
            <a:off x="4648200" y="6819338"/>
            <a:ext cx="3204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</a:rPr>
              <a:t>@SIH Idea submission- Template</a:t>
            </a:r>
            <a:endParaRPr dirty="0">
              <a:solidFill>
                <a:schemeClr val="lt1"/>
              </a:solidFill>
            </a:endParaRPr>
          </a:p>
        </p:txBody>
      </p:sp>
      <p:pic>
        <p:nvPicPr>
          <p:cNvPr id="105" name="Google Shape;105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79759" y="0"/>
            <a:ext cx="1412239" cy="54799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7A7AF4E-317C-228D-0BC0-8C9B6321B5BC}"/>
              </a:ext>
            </a:extLst>
          </p:cNvPr>
          <p:cNvSpPr txBox="1"/>
          <p:nvPr/>
        </p:nvSpPr>
        <p:spPr>
          <a:xfrm>
            <a:off x="5930725" y="572339"/>
            <a:ext cx="5986955" cy="357020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/>
            <a:r>
              <a:rPr lang="en-US" sz="1600" b="1" u="sng" dirty="0">
                <a:solidFill>
                  <a:schemeClr val="dk2"/>
                </a:solidFill>
              </a:rPr>
              <a:t>OBJECTIVES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tx1"/>
                </a:solidFill>
              </a:rPr>
              <a:t>Developing a Model which provides a </a:t>
            </a:r>
            <a:r>
              <a:rPr lang="en-US" sz="1500" b="1" dirty="0">
                <a:solidFill>
                  <a:schemeClr val="tx1"/>
                </a:solidFill>
              </a:rPr>
              <a:t>Low fuel Consumption route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tx1"/>
                </a:solidFill>
              </a:rPr>
              <a:t>Follow a </a:t>
            </a:r>
            <a:r>
              <a:rPr lang="en-US" sz="1500" b="1" dirty="0">
                <a:solidFill>
                  <a:schemeClr val="tx1"/>
                </a:solidFill>
              </a:rPr>
              <a:t>Zero Carbon Emission Policy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tx1"/>
                </a:solidFill>
              </a:rPr>
              <a:t>Main Priority is to provide </a:t>
            </a:r>
            <a:r>
              <a:rPr lang="en-US" sz="1500" b="1" dirty="0">
                <a:solidFill>
                  <a:schemeClr val="tx1"/>
                </a:solidFill>
              </a:rPr>
              <a:t>Comfort &amp; Safety </a:t>
            </a:r>
            <a:r>
              <a:rPr lang="en-US" sz="1500" dirty="0">
                <a:solidFill>
                  <a:schemeClr val="tx1"/>
                </a:solidFill>
              </a:rPr>
              <a:t>to passengers and crew members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tx1"/>
                </a:solidFill>
              </a:rPr>
              <a:t>To provide a solution to the shipping industry which is </a:t>
            </a:r>
            <a:r>
              <a:rPr lang="en-US" sz="1500" b="1" dirty="0">
                <a:solidFill>
                  <a:schemeClr val="tx1"/>
                </a:solidFill>
              </a:rPr>
              <a:t>Sustainable &amp; supports Green Technology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tx1"/>
                </a:solidFill>
              </a:rPr>
              <a:t>Access &amp; Implement the </a:t>
            </a:r>
            <a:r>
              <a:rPr lang="en-US" sz="1500" b="1" dirty="0">
                <a:solidFill>
                  <a:schemeClr val="tx1"/>
                </a:solidFill>
              </a:rPr>
              <a:t>evolving weather changes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tx1"/>
                </a:solidFill>
              </a:rPr>
              <a:t>Making the </a:t>
            </a:r>
            <a:r>
              <a:rPr lang="en-US" sz="1500" b="1" dirty="0">
                <a:solidFill>
                  <a:schemeClr val="tx1"/>
                </a:solidFill>
              </a:rPr>
              <a:t>travel time least </a:t>
            </a:r>
            <a:r>
              <a:rPr lang="en-US" sz="1500" dirty="0">
                <a:solidFill>
                  <a:schemeClr val="tx1"/>
                </a:solidFill>
              </a:rPr>
              <a:t>by analyzing the factors like weather, fuel etc.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tx1"/>
                </a:solidFill>
              </a:rPr>
              <a:t>Designing an algorithm which is accessible to the </a:t>
            </a:r>
            <a:r>
              <a:rPr lang="en-US" sz="1500" b="1" dirty="0">
                <a:solidFill>
                  <a:schemeClr val="tx1"/>
                </a:solidFill>
              </a:rPr>
              <a:t>public</a:t>
            </a:r>
            <a:r>
              <a:rPr lang="en-US" sz="1500" dirty="0">
                <a:solidFill>
                  <a:schemeClr val="tx1"/>
                </a:solidFill>
              </a:rPr>
              <a:t> with </a:t>
            </a:r>
            <a:r>
              <a:rPr lang="en-US" sz="1500" b="1" dirty="0">
                <a:solidFill>
                  <a:schemeClr val="tx1"/>
                </a:solidFill>
              </a:rPr>
              <a:t>less time complexity </a:t>
            </a:r>
            <a:r>
              <a:rPr lang="en-US" sz="1500" dirty="0">
                <a:solidFill>
                  <a:schemeClr val="tx1"/>
                </a:solidFill>
              </a:rPr>
              <a:t>and ease of access.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tx1"/>
                </a:solidFill>
              </a:rPr>
              <a:t>Ensuring the route in such a way that it provides </a:t>
            </a:r>
            <a:r>
              <a:rPr lang="en-US" sz="1500" b="1" dirty="0">
                <a:solidFill>
                  <a:schemeClr val="tx1"/>
                </a:solidFill>
              </a:rPr>
              <a:t>No Vessel Damage</a:t>
            </a:r>
            <a:r>
              <a:rPr lang="en-US" sz="1500" dirty="0">
                <a:solidFill>
                  <a:schemeClr val="tx1"/>
                </a:solidFill>
              </a:rPr>
              <a:t> moto.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0CAFA1-9A7E-BD5A-4E66-81BB93FA67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144" y="65589"/>
            <a:ext cx="5714216" cy="6742001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B46226D-D2A8-5518-D6BA-2A396C9B900A}"/>
              </a:ext>
            </a:extLst>
          </p:cNvPr>
          <p:cNvSpPr txBox="1"/>
          <p:nvPr/>
        </p:nvSpPr>
        <p:spPr>
          <a:xfrm>
            <a:off x="5930725" y="4199933"/>
            <a:ext cx="5986955" cy="240065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/>
            <a:r>
              <a:rPr lang="en-US" sz="1600" b="1" u="sng" dirty="0">
                <a:solidFill>
                  <a:schemeClr val="dk2"/>
                </a:solidFill>
              </a:rPr>
              <a:t>ADDITIONAL FEATURES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tx1"/>
                </a:solidFill>
              </a:rPr>
              <a:t>An external feature is added in case of no network a simple </a:t>
            </a:r>
            <a:r>
              <a:rPr lang="en-US" sz="1500" b="1" dirty="0">
                <a:solidFill>
                  <a:schemeClr val="tx1"/>
                </a:solidFill>
              </a:rPr>
              <a:t>Map color reader </a:t>
            </a:r>
            <a:r>
              <a:rPr lang="en-US" sz="1500" dirty="0">
                <a:solidFill>
                  <a:schemeClr val="tx1"/>
                </a:solidFill>
              </a:rPr>
              <a:t>is embedded in the algorithm, which will give the result just by reading colors of them MAP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tx1"/>
                </a:solidFill>
              </a:rPr>
              <a:t>As its difficult to check software internal </a:t>
            </a:r>
            <a:r>
              <a:rPr lang="en-IN" sz="1500" dirty="0">
                <a:solidFill>
                  <a:schemeClr val="tx1"/>
                </a:solidFill>
              </a:rPr>
              <a:t>calculations manually we have an embedded feature which </a:t>
            </a:r>
            <a:r>
              <a:rPr lang="en-IN" sz="1500" b="1" dirty="0">
                <a:solidFill>
                  <a:schemeClr val="tx1"/>
                </a:solidFill>
              </a:rPr>
              <a:t>shows the Results of the Internal Algorithmic Calculation.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sz="1500" b="1" dirty="0">
                <a:solidFill>
                  <a:schemeClr val="tx1"/>
                </a:solidFill>
              </a:rPr>
              <a:t>AI Assistance, </a:t>
            </a:r>
            <a:r>
              <a:rPr lang="en-IN" sz="1500" dirty="0">
                <a:solidFill>
                  <a:schemeClr val="tx1"/>
                </a:solidFill>
              </a:rPr>
              <a:t>we have added a </a:t>
            </a:r>
            <a:r>
              <a:rPr lang="en-IN" sz="1500" dirty="0" err="1">
                <a:solidFill>
                  <a:schemeClr val="tx1"/>
                </a:solidFill>
              </a:rPr>
              <a:t>ChatBot</a:t>
            </a:r>
            <a:r>
              <a:rPr lang="en-IN" sz="1500" dirty="0">
                <a:solidFill>
                  <a:schemeClr val="tx1"/>
                </a:solidFill>
              </a:rPr>
              <a:t> for navigating through the webapp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sz="1500" dirty="0">
                <a:solidFill>
                  <a:schemeClr val="tx1"/>
                </a:solidFill>
              </a:rPr>
              <a:t>Identifies </a:t>
            </a:r>
            <a:r>
              <a:rPr lang="en-IN" sz="1500" b="1" dirty="0">
                <a:solidFill>
                  <a:schemeClr val="tx1"/>
                </a:solidFill>
              </a:rPr>
              <a:t>Ship Traffic </a:t>
            </a:r>
            <a:r>
              <a:rPr lang="en-IN" sz="1500" dirty="0">
                <a:solidFill>
                  <a:schemeClr val="tx1"/>
                </a:solidFill>
              </a:rPr>
              <a:t>in nearby regions</a:t>
            </a:r>
            <a:endParaRPr lang="en-US" sz="1500" dirty="0">
              <a:solidFill>
                <a:schemeClr val="tx1"/>
              </a:solidFill>
            </a:endParaRPr>
          </a:p>
        </p:txBody>
      </p:sp>
      <p:sp>
        <p:nvSpPr>
          <p:cNvPr id="8" name="Cylinder 7">
            <a:extLst>
              <a:ext uri="{FF2B5EF4-FFF2-40B4-BE49-F238E27FC236}">
                <a16:creationId xmlns:a16="http://schemas.microsoft.com/office/drawing/2014/main" id="{7006766D-C2DD-2E2B-DBFF-4A6CC96BB3BA}"/>
              </a:ext>
            </a:extLst>
          </p:cNvPr>
          <p:cNvSpPr/>
          <p:nvPr/>
        </p:nvSpPr>
        <p:spPr>
          <a:xfrm>
            <a:off x="5120640" y="180355"/>
            <a:ext cx="496137" cy="424119"/>
          </a:xfrm>
          <a:prstGeom prst="can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8756603-74BF-A24E-96EE-003BDADB9F25}"/>
              </a:ext>
            </a:extLst>
          </p:cNvPr>
          <p:cNvCxnSpPr>
            <a:cxnSpLocks/>
          </p:cNvCxnSpPr>
          <p:nvPr/>
        </p:nvCxnSpPr>
        <p:spPr>
          <a:xfrm flipV="1">
            <a:off x="4773496" y="406606"/>
            <a:ext cx="325121" cy="474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BA18D2B-B075-A75B-B63A-91E8D8097D38}"/>
              </a:ext>
            </a:extLst>
          </p:cNvPr>
          <p:cNvSpPr txBox="1"/>
          <p:nvPr/>
        </p:nvSpPr>
        <p:spPr>
          <a:xfrm>
            <a:off x="5103113" y="325780"/>
            <a:ext cx="65260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700" dirty="0">
                <a:solidFill>
                  <a:srgbClr val="002060"/>
                </a:solidFill>
              </a:rPr>
              <a:t>Database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3A1813C-9D2F-77F0-8293-38B93323252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2262" t="26239" r="26668" b="26598"/>
          <a:stretch/>
        </p:blipFill>
        <p:spPr>
          <a:xfrm>
            <a:off x="4114308" y="5792635"/>
            <a:ext cx="1641412" cy="88875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3"/>
          <p:cNvSpPr/>
          <p:nvPr/>
        </p:nvSpPr>
        <p:spPr>
          <a:xfrm>
            <a:off x="0" y="6354762"/>
            <a:ext cx="12191999" cy="503238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dist="23000" dir="5400000" rotWithShape="0">
              <a:srgbClr val="80808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95373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3"/>
          <p:cNvSpPr txBox="1">
            <a:spLocks noGrp="1"/>
          </p:cNvSpPr>
          <p:nvPr>
            <p:ph type="sldNum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b="1">
                <a:solidFill>
                  <a:schemeClr val="lt1"/>
                </a:solidFill>
              </a:rPr>
              <a:t>3</a:t>
            </a:fld>
            <a:endParaRPr b="1">
              <a:solidFill>
                <a:schemeClr val="lt1"/>
              </a:solidFill>
            </a:endParaRPr>
          </a:p>
        </p:txBody>
      </p:sp>
      <p:sp>
        <p:nvSpPr>
          <p:cNvPr id="113" name="Google Shape;113;p3"/>
          <p:cNvSpPr txBox="1">
            <a:spLocks noGrp="1"/>
          </p:cNvSpPr>
          <p:nvPr>
            <p:ph type="title"/>
          </p:nvPr>
        </p:nvSpPr>
        <p:spPr>
          <a:xfrm>
            <a:off x="609600" y="-47625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latin typeface="Times New Roman"/>
                <a:ea typeface="Times New Roman"/>
                <a:cs typeface="Times New Roman"/>
                <a:sym typeface="Times New Roman"/>
              </a:rPr>
              <a:t>TECHNICAL APPROACH</a:t>
            </a:r>
            <a:endParaRPr dirty="0"/>
          </a:p>
        </p:txBody>
      </p:sp>
      <p:sp>
        <p:nvSpPr>
          <p:cNvPr id="116" name="Google Shape;116;p3"/>
          <p:cNvSpPr txBox="1">
            <a:spLocks noGrp="1"/>
          </p:cNvSpPr>
          <p:nvPr>
            <p:ph type="ftr" idx="11"/>
          </p:nvPr>
        </p:nvSpPr>
        <p:spPr>
          <a:xfrm>
            <a:off x="4648200" y="6356353"/>
            <a:ext cx="3204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@SIH Idea submission- Template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17" name="Google Shape;117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46088" y="-1902"/>
            <a:ext cx="2080576" cy="921514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D5EBFC0-7887-C720-4AA2-59791F3479AD}"/>
              </a:ext>
            </a:extLst>
          </p:cNvPr>
          <p:cNvSpPr/>
          <p:nvPr/>
        </p:nvSpPr>
        <p:spPr>
          <a:xfrm>
            <a:off x="119118" y="1214559"/>
            <a:ext cx="2270445" cy="3515671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7723586-CFD4-3D0F-99E1-47E623FB68C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1656" y="3517101"/>
            <a:ext cx="757418" cy="378709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C4E35D36-EDD2-AF74-4D29-C7CC5715A59B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1103" y="3030484"/>
            <a:ext cx="900889" cy="542326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A58F636-5A33-34B4-CB34-F9DBDAFA4E36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5071" y="2567221"/>
            <a:ext cx="589978" cy="589978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39EBAC58-1F1B-EEF7-41D3-ADB465946A42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8062" y="3802106"/>
            <a:ext cx="374924" cy="697533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FB473DBB-D36E-5263-2DB2-711D21269DFF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7773"/>
          <a:stretch/>
        </p:blipFill>
        <p:spPr>
          <a:xfrm>
            <a:off x="256983" y="2623316"/>
            <a:ext cx="540741" cy="542953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058BAA72-6468-12EE-6244-A31417F3720B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5419" y="2509074"/>
            <a:ext cx="533474" cy="533474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92A61A98-40B3-015E-C591-84FE12B11F05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4708" y="3058664"/>
            <a:ext cx="1036332" cy="1137248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36663B1B-DFC2-FA55-B390-D226BC9D692E}"/>
              </a:ext>
            </a:extLst>
          </p:cNvPr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9972" y="3961697"/>
            <a:ext cx="617966" cy="617966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1F7C9385-59A3-0AEF-0C3D-FD323FDE7D0D}"/>
              </a:ext>
            </a:extLst>
          </p:cNvPr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8461" y="2048926"/>
            <a:ext cx="1399216" cy="629647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D200B14B-DE9B-FFA0-0FFF-2814C367A88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80200" y="1772164"/>
            <a:ext cx="1131157" cy="453741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F9002D59-CDEB-BD44-A4C6-C84272421381}"/>
              </a:ext>
            </a:extLst>
          </p:cNvPr>
          <p:cNvPicPr>
            <a:picLocks noChangeAspect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7574" y="1758482"/>
            <a:ext cx="799752" cy="399876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FA99C268-C25E-7ECB-39D2-EC5E0E526F41}"/>
              </a:ext>
            </a:extLst>
          </p:cNvPr>
          <p:cNvSpPr txBox="1"/>
          <p:nvPr/>
        </p:nvSpPr>
        <p:spPr>
          <a:xfrm>
            <a:off x="206948" y="1324166"/>
            <a:ext cx="2224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>
                <a:highlight>
                  <a:srgbClr val="00FFFF"/>
                </a:highlight>
              </a:rPr>
              <a:t>Technology Stack 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EC81CB37-B28D-11A5-B902-608401F65C3C}"/>
              </a:ext>
            </a:extLst>
          </p:cNvPr>
          <p:cNvSpPr/>
          <p:nvPr/>
        </p:nvSpPr>
        <p:spPr>
          <a:xfrm>
            <a:off x="161639" y="4830041"/>
            <a:ext cx="7441932" cy="1425646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EEB093C8-A538-F9B0-71A8-1C7EE90834D8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519479" y="5020483"/>
            <a:ext cx="1136130" cy="1125115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836C5795-27E8-1B05-FB76-DE85FF51B027}"/>
              </a:ext>
            </a:extLst>
          </p:cNvPr>
          <p:cNvSpPr txBox="1"/>
          <p:nvPr/>
        </p:nvSpPr>
        <p:spPr>
          <a:xfrm>
            <a:off x="55781" y="4829305"/>
            <a:ext cx="16171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800" dirty="0">
                <a:highlight>
                  <a:srgbClr val="FFFF00"/>
                </a:highlight>
              </a:rPr>
              <a:t>Stakeholders</a:t>
            </a:r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6F812783-BE1E-4098-6203-1DB01485FEFD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708538" y="5020483"/>
            <a:ext cx="2668276" cy="1107566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9FD9E9AF-C5BE-AD74-20EA-243D60A7604A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429743" y="4960874"/>
            <a:ext cx="2092442" cy="1107566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EF9E9DBC-ED3A-5656-1308-5CA132AD9C68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57574" y="5214753"/>
            <a:ext cx="1208976" cy="973339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3FE65F9F-6BB6-E34B-F583-1950670A52A2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468906" y="1194450"/>
            <a:ext cx="5187594" cy="3568205"/>
          </a:xfrm>
          <a:prstGeom prst="rect">
            <a:avLst/>
          </a:prstGeom>
          <a:ln w="127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3F70EC7E-1C97-46F7-3CB7-C66F294F7C01}"/>
              </a:ext>
            </a:extLst>
          </p:cNvPr>
          <p:cNvSpPr txBox="1"/>
          <p:nvPr/>
        </p:nvSpPr>
        <p:spPr>
          <a:xfrm>
            <a:off x="2715158" y="1331351"/>
            <a:ext cx="46805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highlight>
                  <a:srgbClr val="00FF00"/>
                </a:highlight>
              </a:rPr>
              <a:t>Simple Demonstration of working of the Model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7FB692C2-0089-156D-0210-E5554BFA6F0F}"/>
              </a:ext>
            </a:extLst>
          </p:cNvPr>
          <p:cNvSpPr txBox="1"/>
          <p:nvPr/>
        </p:nvSpPr>
        <p:spPr>
          <a:xfrm>
            <a:off x="2796395" y="1737117"/>
            <a:ext cx="1582565" cy="36933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sz="900" dirty="0"/>
              <a:t>1) Enter Source &amp; Destination Coordinates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5B7BC992-E86A-5A2B-9864-1C1C0A1EC488}"/>
              </a:ext>
            </a:extLst>
          </p:cNvPr>
          <p:cNvSpPr txBox="1"/>
          <p:nvPr/>
        </p:nvSpPr>
        <p:spPr>
          <a:xfrm>
            <a:off x="3641915" y="2144068"/>
            <a:ext cx="1450375" cy="50783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sz="900" dirty="0"/>
              <a:t>2) Enter the type of Cargo or select Passengers 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2031A713-F34B-28EE-7BF8-D9035C82DB4C}"/>
              </a:ext>
            </a:extLst>
          </p:cNvPr>
          <p:cNvSpPr txBox="1"/>
          <p:nvPr/>
        </p:nvSpPr>
        <p:spPr>
          <a:xfrm>
            <a:off x="4704555" y="1756299"/>
            <a:ext cx="1450375" cy="23083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sz="900" dirty="0"/>
              <a:t>3) Submit the details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469233AC-08BF-D792-B9B7-A43FD0235F97}"/>
              </a:ext>
            </a:extLst>
          </p:cNvPr>
          <p:cNvSpPr txBox="1"/>
          <p:nvPr/>
        </p:nvSpPr>
        <p:spPr>
          <a:xfrm>
            <a:off x="5942649" y="2023691"/>
            <a:ext cx="1450375" cy="64633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sz="900" dirty="0"/>
              <a:t>4) Machine Learning algorithms A8, Genetic &amp; Dijkstra’s are implemented 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7E2D7808-4937-5CC9-9672-CD8B29B9E1D0}"/>
              </a:ext>
            </a:extLst>
          </p:cNvPr>
          <p:cNvSpPr txBox="1"/>
          <p:nvPr/>
        </p:nvSpPr>
        <p:spPr>
          <a:xfrm>
            <a:off x="2715158" y="3794019"/>
            <a:ext cx="1450375" cy="36933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sz="900" dirty="0"/>
              <a:t>5) The coordinates of the Route are provided 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D0D6C50D-65B3-B0AD-A3CB-2DE3E00510B9}"/>
              </a:ext>
            </a:extLst>
          </p:cNvPr>
          <p:cNvSpPr txBox="1"/>
          <p:nvPr/>
        </p:nvSpPr>
        <p:spPr>
          <a:xfrm>
            <a:off x="6179720" y="3822511"/>
            <a:ext cx="1342465" cy="50783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sz="900" dirty="0"/>
              <a:t>6) The Map of the Optimal Route is Displayed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A43BD69F-A769-2093-57BF-D3730C1607A1}"/>
              </a:ext>
            </a:extLst>
          </p:cNvPr>
          <p:cNvSpPr txBox="1"/>
          <p:nvPr/>
        </p:nvSpPr>
        <p:spPr>
          <a:xfrm>
            <a:off x="3521583" y="4397554"/>
            <a:ext cx="4019034" cy="27699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sz="1200" dirty="0"/>
              <a:t>For any assistance we have provided a </a:t>
            </a:r>
            <a:r>
              <a:rPr lang="en-IN" sz="1200" dirty="0" err="1"/>
              <a:t>ChatBot</a:t>
            </a:r>
            <a:r>
              <a:rPr lang="en-IN" sz="1200" dirty="0"/>
              <a:t> 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D287BCD8-674C-98D6-0CC3-F35B6C9B44BC}"/>
              </a:ext>
            </a:extLst>
          </p:cNvPr>
          <p:cNvSpPr txBox="1"/>
          <p:nvPr/>
        </p:nvSpPr>
        <p:spPr>
          <a:xfrm>
            <a:off x="5173978" y="3150672"/>
            <a:ext cx="145037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900" dirty="0"/>
              <a:t>ANCHOR</a:t>
            </a:r>
          </a:p>
        </p:txBody>
      </p:sp>
      <p:pic>
        <p:nvPicPr>
          <p:cNvPr id="81" name="Picture 80">
            <a:extLst>
              <a:ext uri="{FF2B5EF4-FFF2-40B4-BE49-F238E27FC236}">
                <a16:creationId xmlns:a16="http://schemas.microsoft.com/office/drawing/2014/main" id="{4C99F483-FB8B-B894-7294-5B0D12CBF618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7656500" y="821485"/>
            <a:ext cx="4317236" cy="543420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DB98821-4B6C-0C44-C91E-D7668A309DF4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-109998" y="-757281"/>
            <a:ext cx="2659011" cy="265901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4"/>
          <p:cNvSpPr/>
          <p:nvPr/>
        </p:nvSpPr>
        <p:spPr>
          <a:xfrm>
            <a:off x="0" y="6531744"/>
            <a:ext cx="12191999" cy="503238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dist="23000" dir="5400000" rotWithShape="0">
              <a:srgbClr val="80808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95373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p4"/>
          <p:cNvSpPr txBox="1">
            <a:spLocks noGrp="1"/>
          </p:cNvSpPr>
          <p:nvPr>
            <p:ph type="title"/>
          </p:nvPr>
        </p:nvSpPr>
        <p:spPr>
          <a:xfrm>
            <a:off x="609600" y="-47625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latin typeface="Times New Roman"/>
                <a:ea typeface="Times New Roman"/>
                <a:cs typeface="Times New Roman"/>
                <a:sym typeface="Times New Roman"/>
              </a:rPr>
              <a:t>FEASIBILITY AND VIABILITY</a:t>
            </a:r>
            <a:endParaRPr/>
          </a:p>
        </p:txBody>
      </p:sp>
      <p:sp>
        <p:nvSpPr>
          <p:cNvPr id="127" name="Google Shape;127;p4"/>
          <p:cNvSpPr txBox="1">
            <a:spLocks noGrp="1"/>
          </p:cNvSpPr>
          <p:nvPr>
            <p:ph type="sldNum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swald"/>
              <a:buNone/>
            </a:pPr>
            <a:fld id="{00000000-1234-1234-1234-123412341234}" type="slidenum">
              <a:rPr lang="en-US" sz="12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4</a:t>
            </a:fld>
            <a:endParaRPr sz="1200" b="1" i="0" u="none" strike="noStrike" cap="none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28" name="Google Shape;128;p4"/>
          <p:cNvSpPr txBox="1">
            <a:spLocks noGrp="1"/>
          </p:cNvSpPr>
          <p:nvPr>
            <p:ph type="ftr" idx="11"/>
          </p:nvPr>
        </p:nvSpPr>
        <p:spPr>
          <a:xfrm>
            <a:off x="4648200" y="6484173"/>
            <a:ext cx="3204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swald"/>
              <a:buNone/>
            </a:pPr>
            <a:r>
              <a:rPr lang="en-US" sz="1200" b="0" i="0" u="none" strike="noStrike" cap="none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@SIH Idea submission- Template</a:t>
            </a:r>
            <a:endParaRPr sz="1200" b="0" i="0" u="none" strike="noStrike" cap="none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29" name="Google Shape;129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03911" y="81376"/>
            <a:ext cx="2246575" cy="114907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29F3E17-E4AD-B756-293B-3A72F3768069}"/>
              </a:ext>
            </a:extLst>
          </p:cNvPr>
          <p:cNvSpPr txBox="1"/>
          <p:nvPr/>
        </p:nvSpPr>
        <p:spPr>
          <a:xfrm>
            <a:off x="141514" y="1170523"/>
            <a:ext cx="4479404" cy="2554545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600" b="1" i="0" u="sng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Feasibility Analysis: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Technical Feasibility: Takes up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low RAM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space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sz="1600" dirty="0">
                <a:solidFill>
                  <a:schemeClr val="tx1"/>
                </a:solidFill>
                <a:latin typeface="Arial" panose="020B0604020202020204" pitchFamily="34" charset="0"/>
              </a:rPr>
              <a:t>Financial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Feasibility: </a:t>
            </a:r>
            <a:r>
              <a:rPr lang="en-US" altLang="en-US" sz="1600" dirty="0">
                <a:solidFill>
                  <a:schemeClr val="tx1"/>
                </a:solidFill>
                <a:latin typeface="Arial" panose="020B0604020202020204" pitchFamily="34" charset="0"/>
              </a:rPr>
              <a:t>It’s a simple Webapp using API thus, </a:t>
            </a:r>
            <a:r>
              <a:rPr lang="en-US" altLang="en-US" sz="1600" b="1" dirty="0">
                <a:solidFill>
                  <a:schemeClr val="tx1"/>
                </a:solidFill>
                <a:latin typeface="Arial" panose="020B0604020202020204" pitchFamily="34" charset="0"/>
              </a:rPr>
              <a:t>no much costing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Market Value: The product being developed at low cost and the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requirement being more than 90%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has a huge market scale. 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USP of our product makes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it stand </a:t>
            </a:r>
            <a:r>
              <a:rPr lang="en-US" altLang="en-US" sz="1600" b="1" dirty="0">
                <a:solidFill>
                  <a:schemeClr val="tx1"/>
                </a:solidFill>
                <a:latin typeface="Arial" panose="020B0604020202020204" pitchFamily="34" charset="0"/>
              </a:rPr>
              <a:t>&amp; Sustain in the market for long </a:t>
            </a:r>
            <a:endParaRPr kumimoji="0" lang="en-US" alt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CCF88F-F8EA-334B-BD1A-9E9BFAD78FB8}"/>
              </a:ext>
            </a:extLst>
          </p:cNvPr>
          <p:cNvSpPr txBox="1"/>
          <p:nvPr/>
        </p:nvSpPr>
        <p:spPr>
          <a:xfrm>
            <a:off x="121851" y="3772921"/>
            <a:ext cx="4754950" cy="2708434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600" b="1" i="0" u="sng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Potential Challenges and Risks: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Data </a:t>
            </a:r>
            <a:r>
              <a:rPr lang="en-IN" altLang="en-US" b="1" dirty="0">
                <a:solidFill>
                  <a:schemeClr val="tx1"/>
                </a:solidFill>
                <a:latin typeface="Arial" panose="020B0604020202020204" pitchFamily="34" charset="0"/>
              </a:rPr>
              <a:t>Availability: </a:t>
            </a:r>
            <a:r>
              <a:rPr lang="en-IN" altLang="en-US" dirty="0">
                <a:solidFill>
                  <a:schemeClr val="tx1"/>
                </a:solidFill>
                <a:latin typeface="Arial" panose="020B0604020202020204" pitchFamily="34" charset="0"/>
              </a:rPr>
              <a:t>The evolving weather data should be available easily for further proceedings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IN" altLang="en-US" b="1" dirty="0">
                <a:solidFill>
                  <a:schemeClr val="tx1"/>
                </a:solidFill>
                <a:latin typeface="Arial" panose="020B0604020202020204" pitchFamily="34" charset="0"/>
              </a:rPr>
              <a:t>Network/ Internet: </a:t>
            </a:r>
            <a:r>
              <a:rPr lang="en-IN" altLang="en-US" dirty="0">
                <a:solidFill>
                  <a:schemeClr val="tx1"/>
                </a:solidFill>
                <a:latin typeface="Arial" panose="020B0604020202020204" pitchFamily="34" charset="0"/>
              </a:rPr>
              <a:t>If a problem occurs regarding the signal then a risk occurs 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IN" altLang="en-US" b="1" dirty="0">
                <a:solidFill>
                  <a:schemeClr val="tx1"/>
                </a:solidFill>
                <a:latin typeface="Arial" panose="020B0604020202020204" pitchFamily="34" charset="0"/>
              </a:rPr>
              <a:t>Google Earth API: </a:t>
            </a:r>
            <a:r>
              <a:rPr lang="en-IN" altLang="en-US" dirty="0">
                <a:solidFill>
                  <a:schemeClr val="tx1"/>
                </a:solidFill>
                <a:latin typeface="Arial" panose="020B0604020202020204" pitchFamily="34" charset="0"/>
              </a:rPr>
              <a:t>At present we don’t have a system which tracks the location of the client but, if we get more support through the Ministry we can acquire the real time data through Google Cloud for developers 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IN" altLang="en-US" b="1" dirty="0">
                <a:solidFill>
                  <a:schemeClr val="tx1"/>
                </a:solidFill>
                <a:latin typeface="Arial" panose="020B0604020202020204" pitchFamily="34" charset="0"/>
              </a:rPr>
              <a:t>Increasing Database: </a:t>
            </a:r>
            <a:r>
              <a:rPr lang="en-IN" altLang="en-US" dirty="0">
                <a:solidFill>
                  <a:schemeClr val="tx1"/>
                </a:solidFill>
                <a:latin typeface="Arial" panose="020B0604020202020204" pitchFamily="34" charset="0"/>
              </a:rPr>
              <a:t>As the database will be increasing we’ll require a good backend system for ensuring safe &amp; prompt storage of client data 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F184860-C5CC-6F11-FEB1-8AF6E981CC07}"/>
              </a:ext>
            </a:extLst>
          </p:cNvPr>
          <p:cNvSpPr/>
          <p:nvPr/>
        </p:nvSpPr>
        <p:spPr>
          <a:xfrm>
            <a:off x="5012115" y="3276996"/>
            <a:ext cx="7058034" cy="307935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92AFAA-7BE5-73E1-F5B6-12D9CC937B07}"/>
              </a:ext>
            </a:extLst>
          </p:cNvPr>
          <p:cNvSpPr txBox="1"/>
          <p:nvPr/>
        </p:nvSpPr>
        <p:spPr>
          <a:xfrm>
            <a:off x="4756232" y="1170523"/>
            <a:ext cx="7294254" cy="2062103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600" b="1" i="0" u="sng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Strategies for Overcoming Challenges: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To overcome the problem of data </a:t>
            </a:r>
            <a:r>
              <a:rPr lang="en-IN" altLang="en-US" dirty="0">
                <a:solidFill>
                  <a:schemeClr val="tx1"/>
                </a:solidFill>
                <a:latin typeface="Arial" panose="020B0604020202020204" pitchFamily="34" charset="0"/>
              </a:rPr>
              <a:t>availability regarding weather we can add another </a:t>
            </a:r>
            <a:r>
              <a:rPr lang="en-IN" altLang="en-US" b="1" dirty="0">
                <a:solidFill>
                  <a:schemeClr val="tx1"/>
                </a:solidFill>
                <a:latin typeface="Arial" panose="020B0604020202020204" pitchFamily="34" charset="0"/>
              </a:rPr>
              <a:t>API of  renowned weather forecasting institutions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Network problem is already resolved with the help of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MAP Color Reader</a:t>
            </a:r>
            <a:r>
              <a:rPr kumimoji="0" lang="en-US" altLang="en-US" sz="1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and we plan to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add one more such feature </a:t>
            </a:r>
            <a:r>
              <a:rPr kumimoji="0" lang="en-US" altLang="en-US" sz="1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too.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As soon as we get Google Earth API accessing the coordinates would be much easier, though we have </a:t>
            </a:r>
            <a:r>
              <a:rPr lang="en-US" altLang="en-US" b="1" dirty="0">
                <a:solidFill>
                  <a:schemeClr val="tx1"/>
                </a:solidFill>
                <a:latin typeface="Arial" panose="020B0604020202020204" pitchFamily="34" charset="0"/>
              </a:rPr>
              <a:t>already added a link to find the current coordinates </a:t>
            </a: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of the user 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b="1" dirty="0">
                <a:solidFill>
                  <a:schemeClr val="tx1"/>
                </a:solidFill>
                <a:latin typeface="Arial" panose="020B0604020202020204" pitchFamily="34" charset="0"/>
              </a:rPr>
              <a:t>Database is easily expandable</a:t>
            </a: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, old data is auto deleted after a certain time period creating more space.</a:t>
            </a:r>
            <a:endParaRPr kumimoji="0" lang="en-US" altLang="en-US" sz="1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DD4490-7AD4-8153-8760-BD3FAEFE5E58}"/>
              </a:ext>
            </a:extLst>
          </p:cNvPr>
          <p:cNvSpPr txBox="1"/>
          <p:nvPr/>
        </p:nvSpPr>
        <p:spPr>
          <a:xfrm>
            <a:off x="5012115" y="3280508"/>
            <a:ext cx="13207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highlight>
                  <a:srgbClr val="00FF00"/>
                </a:highlight>
              </a:rPr>
              <a:t>PROTOTYPE</a:t>
            </a:r>
            <a:r>
              <a:rPr lang="en-IN" dirty="0"/>
              <a:t> 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55BACF6-6B9D-C91A-FA87-C97EBAD177C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1798" r="31102" b="14960"/>
          <a:stretch/>
        </p:blipFill>
        <p:spPr>
          <a:xfrm>
            <a:off x="5094996" y="3663433"/>
            <a:ext cx="1482785" cy="263505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95D3DE3-63D5-53CE-B837-76AE1C5956C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40000"/>
          <a:stretch/>
        </p:blipFill>
        <p:spPr>
          <a:xfrm>
            <a:off x="9504532" y="3377239"/>
            <a:ext cx="2470807" cy="289141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EB00E78-9E2F-4B4A-0632-FB2AAC8C31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60662" y="4621028"/>
            <a:ext cx="2708556" cy="164762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9A521B2-5C5D-5D18-BC6C-2596C68439FF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9719" r="16751" b="4655"/>
          <a:stretch/>
        </p:blipFill>
        <p:spPr>
          <a:xfrm>
            <a:off x="6688085" y="3452595"/>
            <a:ext cx="906600" cy="109328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1426A15-8684-8B8F-4ED3-43A237BF64F9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r="40172" b="15986"/>
          <a:stretch/>
        </p:blipFill>
        <p:spPr>
          <a:xfrm>
            <a:off x="7656144" y="3329668"/>
            <a:ext cx="1753578" cy="121833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92F42C6-9296-2655-6002-4E027D36B22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109998" y="-757281"/>
            <a:ext cx="2659011" cy="265901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5"/>
          <p:cNvSpPr/>
          <p:nvPr/>
        </p:nvSpPr>
        <p:spPr>
          <a:xfrm>
            <a:off x="0" y="6354762"/>
            <a:ext cx="12191999" cy="503238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dist="23000" dir="5400000" rotWithShape="0">
              <a:srgbClr val="80808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95373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5"/>
          <p:cNvSpPr txBox="1">
            <a:spLocks noGrp="1"/>
          </p:cNvSpPr>
          <p:nvPr>
            <p:ph type="title"/>
          </p:nvPr>
        </p:nvSpPr>
        <p:spPr>
          <a:xfrm>
            <a:off x="609600" y="-47625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latin typeface="Times New Roman"/>
                <a:ea typeface="Times New Roman"/>
                <a:cs typeface="Times New Roman"/>
                <a:sym typeface="Times New Roman"/>
              </a:rPr>
              <a:t>IMPACT AND BENEFITS</a:t>
            </a:r>
            <a:endParaRPr/>
          </a:p>
        </p:txBody>
      </p:sp>
      <p:sp>
        <p:nvSpPr>
          <p:cNvPr id="139" name="Google Shape;139;p5"/>
          <p:cNvSpPr txBox="1">
            <a:spLocks noGrp="1"/>
          </p:cNvSpPr>
          <p:nvPr>
            <p:ph type="sldNum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swald"/>
              <a:buNone/>
            </a:pPr>
            <a:fld id="{00000000-1234-1234-1234-123412341234}" type="slidenum">
              <a:rPr lang="en-US" sz="12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5</a:t>
            </a:fld>
            <a:endParaRPr sz="1200" b="1" i="0" u="none" strike="noStrike" cap="none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40" name="Google Shape;140;p5"/>
          <p:cNvSpPr txBox="1">
            <a:spLocks noGrp="1"/>
          </p:cNvSpPr>
          <p:nvPr>
            <p:ph type="ftr" idx="11"/>
          </p:nvPr>
        </p:nvSpPr>
        <p:spPr>
          <a:xfrm>
            <a:off x="4648200" y="6356353"/>
            <a:ext cx="3204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swald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@SIH Idea submission- Template</a:t>
            </a:r>
            <a:endParaRPr sz="1200" b="0" i="0" u="none" strike="noStrike" cap="none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41" name="Google Shape;141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03911" y="81376"/>
            <a:ext cx="2246575" cy="11490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DF8E4F2-0AA1-846C-42E7-2FAD4C2B7D52}"/>
              </a:ext>
            </a:extLst>
          </p:cNvPr>
          <p:cNvSpPr txBox="1"/>
          <p:nvPr/>
        </p:nvSpPr>
        <p:spPr>
          <a:xfrm>
            <a:off x="191729" y="1249900"/>
            <a:ext cx="4928911" cy="263149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sz="1500" b="1" u="sng" dirty="0">
                <a:solidFill>
                  <a:schemeClr val="bg2"/>
                </a:solidFill>
              </a:rPr>
              <a:t>Our USP: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500" b="1" dirty="0"/>
              <a:t>Space complexity</a:t>
            </a:r>
            <a:r>
              <a:rPr lang="en-IN" sz="1500" dirty="0"/>
              <a:t> </a:t>
            </a:r>
            <a:r>
              <a:rPr lang="en-IN" sz="1500" b="1" dirty="0"/>
              <a:t>of only 2 GB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500" b="1" dirty="0"/>
              <a:t>Zero carbon emission policy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500" b="1" dirty="0"/>
              <a:t>Internal Algorithmic Calculation for manual checks which NAVTOR lacks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500" b="1" dirty="0"/>
              <a:t>Map Colour Reader which helps in emergencies or turbulence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500" b="1" dirty="0"/>
              <a:t>Ease of access to local public(e.g.- Fishermen 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500" b="1" dirty="0"/>
              <a:t>Low Cost software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500" b="1" dirty="0"/>
              <a:t>Graphical Representation of coordinates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500" b="1" dirty="0"/>
              <a:t>Ship Traffic in nearby Locations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B3E7FF-6FA3-65B3-9DA5-4802F11C4865}"/>
              </a:ext>
            </a:extLst>
          </p:cNvPr>
          <p:cNvSpPr txBox="1"/>
          <p:nvPr/>
        </p:nvSpPr>
        <p:spPr>
          <a:xfrm>
            <a:off x="191729" y="4011954"/>
            <a:ext cx="6096000" cy="1846659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</a:pPr>
            <a:r>
              <a:rPr lang="en-US" sz="1600" b="1" u="sng" dirty="0">
                <a:solidFill>
                  <a:schemeClr val="bg2"/>
                </a:solidFill>
              </a:rPr>
              <a:t>Benefits of the Proposed Solution:</a:t>
            </a:r>
          </a:p>
          <a:p>
            <a:pPr marL="28575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 panose="020B0604020202020204" pitchFamily="34" charset="0"/>
              <a:buChar char="•"/>
            </a:pPr>
            <a:r>
              <a:rPr lang="en-US" b="1" dirty="0"/>
              <a:t>Less Reliability </a:t>
            </a:r>
            <a:r>
              <a:rPr lang="en-US" dirty="0"/>
              <a:t>on anyone for deciding navigational path</a:t>
            </a:r>
          </a:p>
          <a:p>
            <a:pPr marL="28575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 panose="020B0604020202020204" pitchFamily="34" charset="0"/>
              <a:buChar char="•"/>
            </a:pPr>
            <a:r>
              <a:rPr lang="en-US" dirty="0"/>
              <a:t>Socially </a:t>
            </a:r>
            <a:r>
              <a:rPr lang="en-US" b="1" dirty="0"/>
              <a:t>made for good cause</a:t>
            </a:r>
            <a:r>
              <a:rPr lang="en-US" dirty="0"/>
              <a:t> for safety of human kind</a:t>
            </a:r>
          </a:p>
          <a:p>
            <a:pPr marL="28575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 panose="020B0604020202020204" pitchFamily="34" charset="0"/>
              <a:buChar char="•"/>
            </a:pPr>
            <a:r>
              <a:rPr lang="en-US" b="1" dirty="0"/>
              <a:t>Financially at low risk </a:t>
            </a:r>
            <a:r>
              <a:rPr lang="en-US" dirty="0"/>
              <a:t>as it stands in a never ending market </a:t>
            </a:r>
          </a:p>
          <a:p>
            <a:pPr marL="28575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 panose="020B0604020202020204" pitchFamily="34" charset="0"/>
              <a:buChar char="•"/>
            </a:pPr>
            <a:r>
              <a:rPr lang="en-US" dirty="0"/>
              <a:t>Technically at ease due to </a:t>
            </a:r>
            <a:r>
              <a:rPr lang="en-US" b="1" dirty="0"/>
              <a:t>simple implementation</a:t>
            </a:r>
            <a:r>
              <a:rPr lang="en-US" dirty="0"/>
              <a:t> while performing a complex task</a:t>
            </a:r>
          </a:p>
          <a:p>
            <a:pPr marL="28575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 panose="020B0604020202020204" pitchFamily="34" charset="0"/>
              <a:buChar char="•"/>
            </a:pPr>
            <a:r>
              <a:rPr lang="en-IN" b="1" dirty="0"/>
              <a:t>Environment friendly </a:t>
            </a:r>
            <a:r>
              <a:rPr lang="en-IN" dirty="0"/>
              <a:t>approach makes our solution a big hit</a:t>
            </a:r>
          </a:p>
          <a:p>
            <a:pPr marL="28575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 panose="020B0604020202020204" pitchFamily="34" charset="0"/>
              <a:buChar char="•"/>
            </a:pPr>
            <a:r>
              <a:rPr lang="en-IN" b="1" dirty="0"/>
              <a:t>Transparency</a:t>
            </a:r>
            <a:r>
              <a:rPr lang="en-IN" dirty="0"/>
              <a:t> of the webapp ensures smooth usage for the sailor 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1CDB354-36B1-FB43-853D-5C7A9ECBCB8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40172" b="15986"/>
          <a:stretch/>
        </p:blipFill>
        <p:spPr>
          <a:xfrm>
            <a:off x="3869324" y="881198"/>
            <a:ext cx="1521233" cy="105690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248689D-4123-F431-B569-6E3826A93970}"/>
              </a:ext>
            </a:extLst>
          </p:cNvPr>
          <p:cNvSpPr txBox="1"/>
          <p:nvPr/>
        </p:nvSpPr>
        <p:spPr>
          <a:xfrm>
            <a:off x="5252721" y="1140340"/>
            <a:ext cx="6747550" cy="2277547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</a:pPr>
            <a:r>
              <a:rPr lang="en-US" sz="1600" b="1" u="sng" dirty="0">
                <a:solidFill>
                  <a:schemeClr val="bg2"/>
                </a:solidFill>
              </a:rPr>
              <a:t>Potential Impact:</a:t>
            </a:r>
          </a:p>
          <a:p>
            <a:pPr marL="285750" marR="0" lvl="0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Wingdings" panose="05000000000000000000" pitchFamily="2" charset="2"/>
              <a:buChar char="§"/>
            </a:pPr>
            <a:r>
              <a:rPr lang="en-US" b="1" dirty="0"/>
              <a:t>Shipping Industry: </a:t>
            </a:r>
            <a:r>
              <a:rPr lang="en-US" dirty="0"/>
              <a:t>The whole shipping industry relies on Navigation systems, thus this software will definitely create a huge impact for their traversals</a:t>
            </a:r>
          </a:p>
          <a:p>
            <a:pPr marL="285750" marR="0" lvl="0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Wingdings" panose="05000000000000000000" pitchFamily="2" charset="2"/>
              <a:buChar char="§"/>
            </a:pPr>
            <a:r>
              <a:rPr lang="en-US" b="1" dirty="0"/>
              <a:t>Regulatory Functioning Bodies: </a:t>
            </a:r>
            <a:r>
              <a:rPr lang="en-US" dirty="0"/>
              <a:t>The Fishermen, Sailors will have a great solution for deciding their travel routes</a:t>
            </a:r>
          </a:p>
          <a:p>
            <a:pPr marL="285750" marR="0" lvl="0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Wingdings" panose="05000000000000000000" pitchFamily="2" charset="2"/>
              <a:buChar char="§"/>
            </a:pPr>
            <a:r>
              <a:rPr lang="en-US" b="1" dirty="0"/>
              <a:t>Port In charges: </a:t>
            </a:r>
            <a:r>
              <a:rPr lang="en-US" dirty="0"/>
              <a:t>The Port authorities can use this for avoid ocean traffic </a:t>
            </a:r>
          </a:p>
          <a:p>
            <a:pPr marL="285750" marR="0" lvl="0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Wingdings" panose="05000000000000000000" pitchFamily="2" charset="2"/>
              <a:buChar char="§"/>
            </a:pPr>
            <a:r>
              <a:rPr lang="en-US" b="1" dirty="0"/>
              <a:t>Client: </a:t>
            </a:r>
            <a:r>
              <a:rPr lang="en-US" dirty="0"/>
              <a:t>The client being our biggest buyer, will help them to easily navigate through the vast ocean &amp; seas</a:t>
            </a:r>
          </a:p>
          <a:p>
            <a:pPr marL="285750" marR="0" lvl="0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Wingdings" panose="05000000000000000000" pitchFamily="2" charset="2"/>
              <a:buChar char="§"/>
            </a:pPr>
            <a:r>
              <a:rPr lang="en-US" b="1" dirty="0"/>
              <a:t>Environmental: </a:t>
            </a:r>
            <a:r>
              <a:rPr lang="en-US" dirty="0"/>
              <a:t>The Environment preserving agencies will have a huge impact because of the zero carbon emission policy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1B79F78-A1A4-2DE6-46B6-6DE959E797C8}"/>
              </a:ext>
            </a:extLst>
          </p:cNvPr>
          <p:cNvSpPr txBox="1"/>
          <p:nvPr/>
        </p:nvSpPr>
        <p:spPr>
          <a:xfrm>
            <a:off x="5242072" y="3506100"/>
            <a:ext cx="6758199" cy="738664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001">
            <a:schemeClr val="lt2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</a:pPr>
            <a:r>
              <a:rPr lang="en-US" b="1" i="1" dirty="0">
                <a:solidFill>
                  <a:schemeClr val="bg2"/>
                </a:solidFill>
              </a:rPr>
              <a:t>**Our Project is built in such a way that in case of any challenges occur the Team Human Cyborgs can easily identify, resolve and provide a versatile solution to it, thus ensuring assurance and honesty towards the Client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ACF33FA-B47E-8C3A-B78A-53DD0B0538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98180" y="4332977"/>
            <a:ext cx="1940555" cy="194636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346C387-511B-E70C-AF4E-D0AF219F8D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76387" y="4302438"/>
            <a:ext cx="1823884" cy="1972024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CCF71E5-52ED-5459-5668-FE335147BA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61514" y="4328096"/>
            <a:ext cx="1662881" cy="1946366"/>
          </a:xfrm>
          <a:prstGeom prst="rect">
            <a:avLst/>
          </a:prstGeom>
          <a:ln w="127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69B7569-9A65-3F66-0981-6D9E9426108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09998" y="-757281"/>
            <a:ext cx="2659011" cy="265901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6"/>
          <p:cNvSpPr/>
          <p:nvPr/>
        </p:nvSpPr>
        <p:spPr>
          <a:xfrm>
            <a:off x="0" y="6354762"/>
            <a:ext cx="12191999" cy="503238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dist="23000" dir="5400000" rotWithShape="0">
              <a:srgbClr val="80808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95373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6"/>
          <p:cNvSpPr txBox="1">
            <a:spLocks noGrp="1"/>
          </p:cNvSpPr>
          <p:nvPr>
            <p:ph type="title"/>
          </p:nvPr>
        </p:nvSpPr>
        <p:spPr>
          <a:xfrm>
            <a:off x="609600" y="-47625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latin typeface="Times New Roman"/>
                <a:ea typeface="Times New Roman"/>
                <a:cs typeface="Times New Roman"/>
                <a:sym typeface="Times New Roman"/>
              </a:rPr>
              <a:t>RESEARCH AND REFERENCES</a:t>
            </a:r>
            <a:endParaRPr dirty="0"/>
          </a:p>
        </p:txBody>
      </p:sp>
      <p:sp>
        <p:nvSpPr>
          <p:cNvPr id="151" name="Google Shape;151;p6"/>
          <p:cNvSpPr txBox="1">
            <a:spLocks noGrp="1"/>
          </p:cNvSpPr>
          <p:nvPr>
            <p:ph type="sldNum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swald"/>
              <a:buNone/>
            </a:pPr>
            <a:fld id="{00000000-1234-1234-1234-123412341234}" type="slidenum">
              <a:rPr lang="en-US" sz="12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6</a:t>
            </a:fld>
            <a:endParaRPr sz="1200" b="1" i="0" u="none" strike="noStrike" cap="none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52" name="Google Shape;152;p6"/>
          <p:cNvSpPr txBox="1">
            <a:spLocks noGrp="1"/>
          </p:cNvSpPr>
          <p:nvPr>
            <p:ph type="ftr" idx="11"/>
          </p:nvPr>
        </p:nvSpPr>
        <p:spPr>
          <a:xfrm>
            <a:off x="4648200" y="6356353"/>
            <a:ext cx="3204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swald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@SIH Idea submission- Template</a:t>
            </a:r>
            <a:endParaRPr sz="1200" b="0" i="0" u="none" strike="noStrike" cap="none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53" name="Google Shape;153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03911" y="81376"/>
            <a:ext cx="2246575" cy="11490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5191C53-BBA4-C694-D2F8-45927D2CD3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2625754"/>
              </p:ext>
            </p:extLst>
          </p:nvPr>
        </p:nvGraphicFramePr>
        <p:xfrm>
          <a:off x="255638" y="1230451"/>
          <a:ext cx="8554065" cy="4498323"/>
        </p:xfrm>
        <a:graphic>
          <a:graphicData uri="http://schemas.openxmlformats.org/drawingml/2006/table">
            <a:tbl>
              <a:tblPr firstRow="1" bandRow="1">
                <a:tableStyleId>{35758FB7-9AC5-4552-8A53-C91805E547FA}</a:tableStyleId>
              </a:tblPr>
              <a:tblGrid>
                <a:gridCol w="1988820">
                  <a:extLst>
                    <a:ext uri="{9D8B030D-6E8A-4147-A177-3AD203B41FA5}">
                      <a16:colId xmlns:a16="http://schemas.microsoft.com/office/drawing/2014/main" val="82390899"/>
                    </a:ext>
                  </a:extLst>
                </a:gridCol>
                <a:gridCol w="3713890">
                  <a:extLst>
                    <a:ext uri="{9D8B030D-6E8A-4147-A177-3AD203B41FA5}">
                      <a16:colId xmlns:a16="http://schemas.microsoft.com/office/drawing/2014/main" val="3234648298"/>
                    </a:ext>
                  </a:extLst>
                </a:gridCol>
                <a:gridCol w="2851355">
                  <a:extLst>
                    <a:ext uri="{9D8B030D-6E8A-4147-A177-3AD203B41FA5}">
                      <a16:colId xmlns:a16="http://schemas.microsoft.com/office/drawing/2014/main" val="1673589540"/>
                    </a:ext>
                  </a:extLst>
                </a:gridCol>
              </a:tblGrid>
              <a:tr h="718803">
                <a:tc>
                  <a:txBody>
                    <a:bodyPr/>
                    <a:lstStyle/>
                    <a:p>
                      <a:r>
                        <a:rPr lang="en-IN" sz="1600" dirty="0"/>
                        <a:t>RESEARCH PAPER JOURNAL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NAME OF THE PAPER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NAME OF THE AUTHOR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2279570"/>
                  </a:ext>
                </a:extLst>
              </a:tr>
              <a:tr h="931782">
                <a:tc>
                  <a:txBody>
                    <a:bodyPr/>
                    <a:lstStyle/>
                    <a:p>
                      <a:r>
                        <a:rPr lang="en-IN" sz="1600" dirty="0"/>
                        <a:t>IEEE Explore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1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Ship weather routing based on grid system and modified genetic algorithm</a:t>
                      </a:r>
                    </a:p>
                    <a:p>
                      <a:endParaRPr lang="en-IN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Peng Zhou; </a:t>
                      </a:r>
                      <a:r>
                        <a:rPr lang="en-IN" sz="1600" dirty="0" err="1"/>
                        <a:t>Hongbo</a:t>
                      </a:r>
                      <a:r>
                        <a:rPr lang="en-IN" sz="1600" dirty="0"/>
                        <a:t> Wang; </a:t>
                      </a:r>
                      <a:r>
                        <a:rPr lang="en-IN" sz="1600" dirty="0" err="1"/>
                        <a:t>Zhiying</a:t>
                      </a:r>
                      <a:r>
                        <a:rPr lang="en-IN" sz="1600" dirty="0"/>
                        <a:t> Guan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9035196"/>
                  </a:ext>
                </a:extLst>
              </a:tr>
              <a:tr h="931782">
                <a:tc>
                  <a:txBody>
                    <a:bodyPr/>
                    <a:lstStyle/>
                    <a:p>
                      <a:r>
                        <a:rPr lang="en-IN" sz="1600" dirty="0"/>
                        <a:t>IEEE Explore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1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Research on Ship Weather Routing Method Based on Dijkstra Algorithm and Neural Network</a:t>
                      </a:r>
                    </a:p>
                    <a:p>
                      <a:endParaRPr lang="en-IN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Khanh Doan Huu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5333888"/>
                  </a:ext>
                </a:extLst>
              </a:tr>
              <a:tr h="718803">
                <a:tc>
                  <a:txBody>
                    <a:bodyPr/>
                    <a:lstStyle/>
                    <a:p>
                      <a:r>
                        <a:rPr lang="en-IN" sz="1600" dirty="0"/>
                        <a:t>ELSEVIER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1" dirty="0"/>
                        <a:t>A comprehensive ship weather routing system using CMEMS products and A* algorithm </a:t>
                      </a:r>
                      <a:endParaRPr lang="en-IN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Manel </a:t>
                      </a:r>
                      <a:r>
                        <a:rPr lang="en-IN" sz="1600" dirty="0" err="1"/>
                        <a:t>Grifoll</a:t>
                      </a:r>
                      <a:r>
                        <a:rPr lang="en-IN" sz="1600" dirty="0"/>
                        <a:t> , Clara </a:t>
                      </a:r>
                      <a:r>
                        <a:rPr lang="en-IN" sz="1600" dirty="0" err="1"/>
                        <a:t>Bor´en</a:t>
                      </a:r>
                      <a:r>
                        <a:rPr lang="en-IN" sz="1600" dirty="0"/>
                        <a:t>, Marcella Castells-</a:t>
                      </a:r>
                      <a:r>
                        <a:rPr lang="en-IN" sz="1600" dirty="0" err="1"/>
                        <a:t>Sanabra</a:t>
                      </a:r>
                      <a:endParaRPr lang="en-IN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8325696"/>
                  </a:ext>
                </a:extLst>
              </a:tr>
              <a:tr h="718803">
                <a:tc>
                  <a:txBody>
                    <a:bodyPr/>
                    <a:lstStyle/>
                    <a:p>
                      <a:r>
                        <a:rPr lang="en-IN" sz="1600" dirty="0"/>
                        <a:t>Research Gate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1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The Ship-Routing Optimization Based on the Three-Dimensional Modified Isochrone Method</a:t>
                      </a:r>
                      <a:endParaRPr lang="en-IN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Yu-Hsien Lin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0245920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901340A6-223B-B180-6EA1-E02FB0C40011}"/>
              </a:ext>
            </a:extLst>
          </p:cNvPr>
          <p:cNvSpPr txBox="1"/>
          <p:nvPr/>
        </p:nvSpPr>
        <p:spPr>
          <a:xfrm>
            <a:off x="8930641" y="1211397"/>
            <a:ext cx="2246574" cy="280076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sz="1600" b="1" u="sng" dirty="0">
                <a:solidFill>
                  <a:schemeClr val="bg2"/>
                </a:solidFill>
              </a:rPr>
              <a:t>References:</a:t>
            </a:r>
          </a:p>
          <a:p>
            <a:endParaRPr lang="en-IN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/>
              <a:t>Real Time App:</a:t>
            </a:r>
          </a:p>
          <a:p>
            <a:pPr marL="342900" indent="-342900">
              <a:buAutoNum type="arabicParenR"/>
            </a:pPr>
            <a:r>
              <a:rPr lang="en-IN" sz="1600" dirty="0"/>
              <a:t>NAVTOR</a:t>
            </a:r>
          </a:p>
          <a:p>
            <a:pPr marL="342900" indent="-342900">
              <a:buAutoNum type="arabicParenR"/>
            </a:pPr>
            <a:r>
              <a:rPr lang="en-IN" sz="1600" dirty="0"/>
              <a:t>Polaris </a:t>
            </a:r>
          </a:p>
          <a:p>
            <a:endParaRPr lang="en-IN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/>
              <a:t> Took real time problems faced data from Merchant Navy Captain </a:t>
            </a:r>
          </a:p>
          <a:p>
            <a:endParaRPr lang="en-IN" sz="16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63B084D-0C0D-EB63-E199-702130E6B0B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8999" t="10427" r="8334" b="11203"/>
          <a:stretch/>
        </p:blipFill>
        <p:spPr>
          <a:xfrm>
            <a:off x="8930641" y="4035101"/>
            <a:ext cx="2246574" cy="169367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E776687-AE3E-6375-7354-550749B4710A}"/>
              </a:ext>
            </a:extLst>
          </p:cNvPr>
          <p:cNvSpPr txBox="1"/>
          <p:nvPr/>
        </p:nvSpPr>
        <p:spPr>
          <a:xfrm>
            <a:off x="176980" y="5766970"/>
            <a:ext cx="12015020" cy="55399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sz="1600" b="1" u="sng" dirty="0">
                <a:solidFill>
                  <a:schemeClr val="bg2"/>
                </a:solidFill>
              </a:rPr>
              <a:t>CONCLUSION</a:t>
            </a:r>
            <a:r>
              <a:rPr lang="en-IN" dirty="0"/>
              <a:t>: In conclusion, we propose that we meet the requirements of the client and always ready to provide extra features and services to serve the client fully.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2FA1A6-9D5C-1117-C8F7-C1C141E6F3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09998" y="-757281"/>
            <a:ext cx="2659011" cy="2659011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4360</TotalTime>
  <Words>1104</Words>
  <Application>Microsoft Office PowerPoint</Application>
  <PresentationFormat>Widescreen</PresentationFormat>
  <Paragraphs>125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3" baseType="lpstr">
      <vt:lpstr>Times New Roman</vt:lpstr>
      <vt:lpstr>Wingdings</vt:lpstr>
      <vt:lpstr>Garamond</vt:lpstr>
      <vt:lpstr>Arial</vt:lpstr>
      <vt:lpstr>Calibri</vt:lpstr>
      <vt:lpstr>Oswald</vt:lpstr>
      <vt:lpstr>Office Theme</vt:lpstr>
      <vt:lpstr>SMART INDIA HACKATHON 2024</vt:lpstr>
      <vt:lpstr> SRO(Ship Route Optimizer)</vt:lpstr>
      <vt:lpstr>TECHNICAL APPROACH</vt:lpstr>
      <vt:lpstr>FEASIBILITY AND VIABILITY</vt:lpstr>
      <vt:lpstr>IMPACT AND BENEFITS</vt:lpstr>
      <vt:lpstr>RESEARCH AND 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Crowdfunder</dc:creator>
  <cp:lastModifiedBy>Shravani C K</cp:lastModifiedBy>
  <cp:revision>6</cp:revision>
  <dcterms:created xsi:type="dcterms:W3CDTF">2013-12-12T18:46:50Z</dcterms:created>
  <dcterms:modified xsi:type="dcterms:W3CDTF">2024-09-29T13:45:33Z</dcterms:modified>
</cp:coreProperties>
</file>